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434" r:id="rId11"/>
    <p:sldId id="316" r:id="rId12"/>
    <p:sldId id="271" r:id="rId13"/>
    <p:sldId id="265" r:id="rId14"/>
    <p:sldId id="273" r:id="rId15"/>
    <p:sldId id="435" r:id="rId16"/>
    <p:sldId id="267" r:id="rId17"/>
    <p:sldId id="268" r:id="rId18"/>
    <p:sldId id="331" r:id="rId19"/>
    <p:sldId id="437" r:id="rId20"/>
    <p:sldId id="317" r:id="rId21"/>
    <p:sldId id="269" r:id="rId22"/>
    <p:sldId id="275" r:id="rId23"/>
    <p:sldId id="332" r:id="rId24"/>
    <p:sldId id="333" r:id="rId25"/>
    <p:sldId id="274" r:id="rId26"/>
    <p:sldId id="277" r:id="rId27"/>
    <p:sldId id="439" r:id="rId28"/>
    <p:sldId id="318" r:id="rId29"/>
    <p:sldId id="279" r:id="rId30"/>
    <p:sldId id="334" r:id="rId31"/>
    <p:sldId id="281" r:id="rId32"/>
    <p:sldId id="280" r:id="rId33"/>
    <p:sldId id="282" r:id="rId34"/>
    <p:sldId id="335" r:id="rId35"/>
    <p:sldId id="283" r:id="rId36"/>
    <p:sldId id="285" r:id="rId37"/>
    <p:sldId id="284" r:id="rId38"/>
    <p:sldId id="287" r:id="rId39"/>
    <p:sldId id="288" r:id="rId40"/>
    <p:sldId id="278" r:id="rId41"/>
    <p:sldId id="319" r:id="rId42"/>
    <p:sldId id="440" r:id="rId43"/>
    <p:sldId id="320" r:id="rId44"/>
    <p:sldId id="289" r:id="rId45"/>
    <p:sldId id="293" r:id="rId46"/>
    <p:sldId id="294" r:id="rId47"/>
    <p:sldId id="342" r:id="rId48"/>
    <p:sldId id="336" r:id="rId49"/>
    <p:sldId id="337" r:id="rId50"/>
    <p:sldId id="338" r:id="rId51"/>
    <p:sldId id="339" r:id="rId52"/>
    <p:sldId id="340" r:id="rId53"/>
    <p:sldId id="341" r:id="rId54"/>
    <p:sldId id="441" r:id="rId55"/>
    <p:sldId id="343" r:id="rId56"/>
    <p:sldId id="344" r:id="rId57"/>
    <p:sldId id="345" r:id="rId58"/>
    <p:sldId id="346" r:id="rId59"/>
    <p:sldId id="347" r:id="rId60"/>
    <p:sldId id="348" r:id="rId61"/>
    <p:sldId id="349" r:id="rId62"/>
    <p:sldId id="350" r:id="rId63"/>
    <p:sldId id="351" r:id="rId64"/>
    <p:sldId id="352" r:id="rId65"/>
    <p:sldId id="353" r:id="rId66"/>
    <p:sldId id="355" r:id="rId67"/>
    <p:sldId id="356" r:id="rId68"/>
    <p:sldId id="357" r:id="rId69"/>
    <p:sldId id="358" r:id="rId70"/>
    <p:sldId id="359"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8" r:id="rId87"/>
    <p:sldId id="379" r:id="rId88"/>
    <p:sldId id="376" r:id="rId89"/>
    <p:sldId id="377" r:id="rId90"/>
    <p:sldId id="380" r:id="rId91"/>
    <p:sldId id="383" r:id="rId92"/>
    <p:sldId id="381" r:id="rId93"/>
    <p:sldId id="382" r:id="rId94"/>
    <p:sldId id="384" r:id="rId95"/>
    <p:sldId id="385" r:id="rId96"/>
    <p:sldId id="387" r:id="rId97"/>
    <p:sldId id="386" r:id="rId98"/>
    <p:sldId id="388" r:id="rId99"/>
    <p:sldId id="390" r:id="rId100"/>
    <p:sldId id="389" r:id="rId101"/>
    <p:sldId id="391" r:id="rId102"/>
    <p:sldId id="392" r:id="rId103"/>
    <p:sldId id="393" r:id="rId104"/>
    <p:sldId id="394" r:id="rId105"/>
    <p:sldId id="395" r:id="rId106"/>
    <p:sldId id="396" r:id="rId107"/>
    <p:sldId id="397" r:id="rId108"/>
    <p:sldId id="399" r:id="rId109"/>
    <p:sldId id="400" r:id="rId110"/>
    <p:sldId id="398"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414" r:id="rId125"/>
    <p:sldId id="415" r:id="rId126"/>
    <p:sldId id="416" r:id="rId127"/>
    <p:sldId id="417" r:id="rId128"/>
    <p:sldId id="418" r:id="rId129"/>
    <p:sldId id="419" r:id="rId130"/>
    <p:sldId id="421" r:id="rId131"/>
    <p:sldId id="422" r:id="rId132"/>
    <p:sldId id="420" r:id="rId133"/>
    <p:sldId id="423" r:id="rId134"/>
    <p:sldId id="425" r:id="rId135"/>
    <p:sldId id="424" r:id="rId136"/>
    <p:sldId id="426" r:id="rId137"/>
    <p:sldId id="427" r:id="rId138"/>
    <p:sldId id="428" r:id="rId139"/>
    <p:sldId id="429" r:id="rId140"/>
    <p:sldId id="430" r:id="rId141"/>
    <p:sldId id="433" r:id="rId142"/>
    <p:sldId id="431" r:id="rId143"/>
    <p:sldId id="432" r:id="rId1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 id="434"/>
          </p14:sldIdLst>
        </p14:section>
        <p14:section name="Futures" id="{9C038C63-4C16-4EA1-8C07-C65F6FC04218}">
          <p14:sldIdLst>
            <p14:sldId id="316"/>
            <p14:sldId id="271"/>
            <p14:sldId id="265"/>
            <p14:sldId id="273"/>
            <p14:sldId id="435"/>
            <p14:sldId id="267"/>
            <p14:sldId id="268"/>
            <p14:sldId id="331"/>
            <p14:sldId id="437"/>
          </p14:sldIdLst>
        </p14:section>
        <p14:section name="Swap" id="{FE1267C5-CE94-4A19-B1E8-627CAFAF5F71}">
          <p14:sldIdLst>
            <p14:sldId id="317"/>
            <p14:sldId id="269"/>
            <p14:sldId id="275"/>
            <p14:sldId id="332"/>
            <p14:sldId id="333"/>
            <p14:sldId id="274"/>
            <p14:sldId id="277"/>
            <p14:sldId id="439"/>
          </p14:sldIdLst>
        </p14:section>
        <p14:section name="Call option" id="{66889FBA-4C85-4D8B-B06E-EDB115D0C581}">
          <p14:sldIdLst>
            <p14:sldId id="318"/>
            <p14:sldId id="279"/>
            <p14:sldId id="334"/>
            <p14:sldId id="281"/>
            <p14:sldId id="280"/>
            <p14:sldId id="282"/>
            <p14:sldId id="335"/>
          </p14:sldIdLst>
        </p14:section>
        <p14:section name="Put option" id="{CB3F6CAE-43A9-497C-9241-941724A89EEF}">
          <p14:sldIdLst>
            <p14:sldId id="283"/>
            <p14:sldId id="285"/>
            <p14:sldId id="284"/>
            <p14:sldId id="287"/>
            <p14:sldId id="288"/>
            <p14:sldId id="278"/>
            <p14:sldId id="319"/>
            <p14:sldId id="440"/>
          </p14:sldIdLst>
        </p14:section>
        <p14:section name="Credit derivative" id="{494C713D-80B0-45A0-B370-DC82C55533EC}">
          <p14:sldIdLst>
            <p14:sldId id="320"/>
            <p14:sldId id="289"/>
            <p14:sldId id="293"/>
            <p14:sldId id="294"/>
            <p14:sldId id="342"/>
          </p14:sldIdLst>
        </p14:section>
        <p14:section name="Comparison between forward and option" id="{C781B9C3-72D2-4ECC-BD77-2F6B9F524339}">
          <p14:sldIdLst>
            <p14:sldId id="336"/>
            <p14:sldId id="337"/>
            <p14:sldId id="338"/>
            <p14:sldId id="339"/>
            <p14:sldId id="340"/>
            <p14:sldId id="341"/>
          </p14:sldIdLst>
        </p14:section>
        <p14:section name="Pricing and valuation of forward" id="{44C57171-5894-47E7-81F7-193EF530D9F8}">
          <p14:sldIdLst>
            <p14:sldId id="441"/>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Pricing and valuation of option" id="{C96D6389-6DE4-4F4A-89C8-A1635CC8694E}">
          <p14:sldIdLst>
            <p14:sldId id="388"/>
            <p14:sldId id="390"/>
            <p14:sldId id="389"/>
            <p14:sldId id="391"/>
            <p14:sldId id="392"/>
            <p14:sldId id="393"/>
            <p14:sldId id="394"/>
            <p14:sldId id="395"/>
            <p14:sldId id="396"/>
            <p14:sldId id="397"/>
            <p14:sldId id="399"/>
            <p14:sldId id="400"/>
            <p14:sldId id="398"/>
          </p14:sldIdLst>
        </p14:section>
        <p14:section name="put-call parity" id="{5A0A7DAF-A872-4522-8BCE-B31A9DD78205}">
          <p14:sldIdLst>
            <p14:sldId id="401"/>
            <p14:sldId id="402"/>
            <p14:sldId id="403"/>
            <p14:sldId id="404"/>
            <p14:sldId id="405"/>
            <p14:sldId id="406"/>
            <p14:sldId id="407"/>
            <p14:sldId id="408"/>
          </p14:sldIdLst>
        </p14:section>
        <p14:section name="one-period binomial model" id="{BBB810F6-F78E-486A-AB5E-AC20B8F6E96C}">
          <p14:sldIdLst>
            <p14:sldId id="409"/>
            <p14:sldId id="410"/>
            <p14:sldId id="411"/>
            <p14:sldId id="412"/>
            <p14:sldId id="413"/>
            <p14:sldId id="414"/>
            <p14:sldId id="415"/>
            <p14:sldId id="416"/>
            <p14:sldId id="417"/>
            <p14:sldId id="418"/>
          </p14:sldIdLst>
        </p14:section>
        <p14:section name="Others" id="{C2E0CA12-0223-4DFB-A776-6C1D0F1F4FC2}">
          <p14:sldIdLst>
            <p14:sldId id="419"/>
            <p14:sldId id="421"/>
            <p14:sldId id="422"/>
            <p14:sldId id="420"/>
            <p14:sldId id="423"/>
            <p14:sldId id="425"/>
            <p14:sldId id="424"/>
            <p14:sldId id="426"/>
            <p14:sldId id="427"/>
            <p14:sldId id="428"/>
            <p14:sldId id="429"/>
            <p14:sldId id="430"/>
            <p14:sldId id="433"/>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5" autoAdjust="0"/>
    <p:restoredTop sz="94660"/>
  </p:normalViewPr>
  <p:slideViewPr>
    <p:cSldViewPr snapToGrid="0">
      <p:cViewPr varScale="1">
        <p:scale>
          <a:sx n="62" d="100"/>
          <a:sy n="62" d="100"/>
        </p:scale>
        <p:origin x="9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0" dirty="0"/>
            <a:t>Definition: A forward contract is an </a:t>
          </a:r>
          <a:r>
            <a:rPr lang="en-US" b="1" i="0" dirty="0">
              <a:solidFill>
                <a:srgbClr val="FF0000"/>
              </a:solidFill>
            </a:rPr>
            <a:t>over-the-counter</a:t>
          </a:r>
          <a:r>
            <a:rPr lang="en-US" i="0" dirty="0">
              <a:solidFill>
                <a:srgbClr val="FF0000"/>
              </a:solidFill>
            </a:rPr>
            <a:t> </a:t>
          </a:r>
          <a:r>
            <a:rPr lang="en-US" i="0" dirty="0"/>
            <a:t>(OTC) derivative in which two counterparties agree that one counterparty, </a:t>
          </a:r>
          <a:r>
            <a:rPr lang="en-US" b="1" i="0" dirty="0">
              <a:solidFill>
                <a:srgbClr val="FF0000"/>
              </a:solidFill>
            </a:rPr>
            <a:t>the buyer</a:t>
          </a:r>
          <a:r>
            <a:rPr lang="en-US" i="0" dirty="0"/>
            <a:t>, will purchase an </a:t>
          </a:r>
          <a:r>
            <a:rPr lang="en-US" b="1" i="0" dirty="0">
              <a:solidFill>
                <a:srgbClr val="FF0000"/>
              </a:solidFill>
            </a:rPr>
            <a:t>underlying</a:t>
          </a:r>
          <a:r>
            <a:rPr lang="en-US" i="0" dirty="0"/>
            <a:t> from the other counterparty, </a:t>
          </a:r>
          <a:r>
            <a:rPr lang="en-US" b="1" i="0" dirty="0">
              <a:solidFill>
                <a:srgbClr val="FF0000"/>
              </a:solidFill>
            </a:rPr>
            <a:t>the seller</a:t>
          </a:r>
          <a:r>
            <a:rPr lang="en-US" i="0" dirty="0"/>
            <a:t>, </a:t>
          </a:r>
          <a:r>
            <a:rPr lang="en-US" b="1" i="0" dirty="0">
              <a:solidFill>
                <a:srgbClr val="FF0000"/>
              </a:solidFill>
            </a:rPr>
            <a:t>in the future </a:t>
          </a:r>
          <a:r>
            <a:rPr lang="en-US" i="0" dirty="0"/>
            <a:t>at a </a:t>
          </a:r>
          <a:r>
            <a:rPr lang="en-US" b="1" i="0" dirty="0">
              <a:solidFill>
                <a:srgbClr val="FF0000"/>
              </a:solidFill>
            </a:rPr>
            <a:t>pre-agreed fixed price</a:t>
          </a:r>
          <a:r>
            <a:rPr lang="en-US" i="0" dirty="0"/>
            <a:t>. </a:t>
          </a:r>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b="1" i="1" dirty="0">
              <a:solidFill>
                <a:srgbClr val="FF0000"/>
              </a:solidFill>
            </a:rPr>
            <a:t>F</a:t>
          </a:r>
          <a:r>
            <a:rPr lang="en-US" b="1" baseline="-25000" dirty="0">
              <a:solidFill>
                <a:srgbClr val="FF0000"/>
              </a:solidFill>
            </a:rPr>
            <a:t>0</a:t>
          </a:r>
          <a:r>
            <a:rPr lang="en-US" b="1" dirty="0">
              <a:solidFill>
                <a:srgbClr val="FF0000"/>
              </a:solidFill>
            </a:rPr>
            <a:t>(</a:t>
          </a:r>
          <a:r>
            <a:rPr lang="en-US" b="1" i="1" dirty="0">
              <a:solidFill>
                <a:srgbClr val="FF0000"/>
              </a:solidFill>
            </a:rPr>
            <a:t>T</a:t>
          </a:r>
          <a:r>
            <a:rPr lang="en-US" b="1"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dirty="0"/>
            <a:t>Definition : A credit derivative is a class of derivative contracts between two parties, a </a:t>
          </a:r>
          <a:r>
            <a:rPr lang="en-US" dirty="0">
              <a:solidFill>
                <a:srgbClr val="FF0000"/>
              </a:solidFill>
            </a:rPr>
            <a:t>credit protection buyer </a:t>
          </a:r>
          <a:r>
            <a:rPr lang="en-US" dirty="0"/>
            <a:t>and a </a:t>
          </a:r>
          <a:r>
            <a:rPr lang="en-US" dirty="0">
              <a:solidFill>
                <a:srgbClr val="FF0000"/>
              </a:solidFill>
            </a:rPr>
            <a:t>credit protection seller</a:t>
          </a:r>
          <a:r>
            <a:rPr lang="en-US" dirty="0"/>
            <a:t>,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dirty="0"/>
            <a:t>Buyer:</a:t>
          </a:r>
          <a:r>
            <a:rPr lang="zh-CN" dirty="0"/>
            <a:t>面临信用风险，买入信用</a:t>
          </a:r>
          <a:r>
            <a:rPr lang="zh-CN" altLang="en-US" dirty="0"/>
            <a:t>衍生品，获得信用保护</a:t>
          </a:r>
          <a:endParaRPr lang="en-US" dirty="0"/>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dirty="0"/>
            <a:t>Seller:</a:t>
          </a:r>
          <a:r>
            <a:rPr lang="zh-CN" dirty="0"/>
            <a:t>卖出</a:t>
          </a:r>
          <a:r>
            <a:rPr lang="zh-CN" altLang="en-US" dirty="0"/>
            <a:t>信用衍生品，提供</a:t>
          </a:r>
          <a:r>
            <a:rPr lang="zh-CN" dirty="0"/>
            <a:t>信用保护</a:t>
          </a:r>
          <a:endParaRPr lang="en-US" dirty="0"/>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E19D0-0B10-48A0-AD7A-0215180A62F5}">
      <dgm:prSet/>
      <dgm:spPr/>
      <dgm:t>
        <a:bodyPr/>
        <a:lstStyle/>
        <a:p>
          <a:r>
            <a:rPr lang="en-US" dirty="0"/>
            <a:t>Assume </a:t>
          </a:r>
          <a:r>
            <a:rPr lang="en-US" dirty="0" err="1"/>
            <a:t>Hightest</a:t>
          </a:r>
          <a:r>
            <a:rPr lang="en-US"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1">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i="0" kern="1200" dirty="0"/>
            <a:t>Definition: A forward contract is an </a:t>
          </a:r>
          <a:r>
            <a:rPr lang="en-US" sz="1800" b="1" i="0" kern="1200" dirty="0">
              <a:solidFill>
                <a:srgbClr val="FF0000"/>
              </a:solidFill>
            </a:rPr>
            <a:t>over-the-counter</a:t>
          </a:r>
          <a:r>
            <a:rPr lang="en-US" sz="1800" i="0" kern="1200" dirty="0">
              <a:solidFill>
                <a:srgbClr val="FF0000"/>
              </a:solidFill>
            </a:rPr>
            <a:t> </a:t>
          </a:r>
          <a:r>
            <a:rPr lang="en-US" sz="1800" i="0" kern="1200" dirty="0"/>
            <a:t>(OTC) derivative in which two counterparties agree that one counterparty, </a:t>
          </a:r>
          <a:r>
            <a:rPr lang="en-US" sz="1800" b="1" i="0" kern="1200" dirty="0">
              <a:solidFill>
                <a:srgbClr val="FF0000"/>
              </a:solidFill>
            </a:rPr>
            <a:t>the buyer</a:t>
          </a:r>
          <a:r>
            <a:rPr lang="en-US" sz="1800" i="0" kern="1200" dirty="0"/>
            <a:t>, will purchase an </a:t>
          </a:r>
          <a:r>
            <a:rPr lang="en-US" sz="1800" b="1" i="0" kern="1200" dirty="0">
              <a:solidFill>
                <a:srgbClr val="FF0000"/>
              </a:solidFill>
            </a:rPr>
            <a:t>underlying</a:t>
          </a:r>
          <a:r>
            <a:rPr lang="en-US" sz="1800" i="0" kern="1200" dirty="0"/>
            <a:t> from the other counterparty, </a:t>
          </a:r>
          <a:r>
            <a:rPr lang="en-US" sz="1800" b="1" i="0" kern="1200" dirty="0">
              <a:solidFill>
                <a:srgbClr val="FF0000"/>
              </a:solidFill>
            </a:rPr>
            <a:t>the seller</a:t>
          </a:r>
          <a:r>
            <a:rPr lang="en-US" sz="1800" i="0" kern="1200" dirty="0"/>
            <a:t>, </a:t>
          </a:r>
          <a:r>
            <a:rPr lang="en-US" sz="1800" b="1" i="0" kern="1200" dirty="0">
              <a:solidFill>
                <a:srgbClr val="FF0000"/>
              </a:solidFill>
            </a:rPr>
            <a:t>in the future </a:t>
          </a:r>
          <a:r>
            <a:rPr lang="en-US" sz="1800" i="0" kern="1200" dirty="0"/>
            <a:t>at a </a:t>
          </a:r>
          <a:r>
            <a:rPr lang="en-US" sz="1800" b="1" i="0" kern="1200" dirty="0">
              <a:solidFill>
                <a:srgbClr val="FF0000"/>
              </a:solidFill>
            </a:rPr>
            <a:t>pre-agreed fixed price</a:t>
          </a:r>
          <a:r>
            <a:rPr lang="en-US" sz="1800" i="0" kern="1200" dirty="0"/>
            <a:t>. </a:t>
          </a:r>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These markets are known as </a:t>
          </a:r>
          <a:r>
            <a:rPr lang="en-US" sz="1800" b="1" kern="1200" dirty="0">
              <a:solidFill>
                <a:srgbClr val="FF0000"/>
              </a:solidFill>
            </a:rPr>
            <a:t>cash markets </a:t>
          </a:r>
          <a:r>
            <a:rPr lang="en-US" sz="1800" kern="1200" dirty="0"/>
            <a:t>or </a:t>
          </a:r>
          <a:r>
            <a:rPr lang="en-US" sz="1800" b="1" kern="1200" dirty="0">
              <a:solidFill>
                <a:srgbClr val="FF0000"/>
              </a:solidFill>
            </a:rPr>
            <a:t>spot markets </a:t>
          </a:r>
          <a:r>
            <a:rPr lang="en-US" sz="1800" kern="1200" dirty="0"/>
            <a:t>in which specific assets are exchanged at current prices referred to as </a:t>
          </a:r>
          <a:r>
            <a:rPr lang="en-US" sz="1800" b="1" kern="1200" dirty="0">
              <a:solidFill>
                <a:srgbClr val="FF0000"/>
              </a:solidFill>
            </a:rPr>
            <a:t>cash prices </a:t>
          </a:r>
          <a:r>
            <a:rPr lang="en-US" sz="1800" kern="1200" dirty="0"/>
            <a:t>or </a:t>
          </a:r>
          <a:r>
            <a:rPr lang="en-US" sz="1800" b="1" kern="1200" dirty="0">
              <a:solidFill>
                <a:srgbClr val="FF0000"/>
              </a:solidFill>
            </a:rPr>
            <a:t>spot prices</a:t>
          </a:r>
          <a:r>
            <a:rPr lang="en-US" sz="18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00100">
            <a:lnSpc>
              <a:spcPct val="100000"/>
            </a:lnSpc>
            <a:spcBef>
              <a:spcPct val="0"/>
            </a:spcBef>
            <a:spcAft>
              <a:spcPct val="35000"/>
            </a:spcAft>
            <a:buNone/>
          </a:pPr>
          <a:r>
            <a:rPr lang="en-US" sz="1800" kern="1200" dirty="0"/>
            <a:t>At time </a:t>
          </a:r>
          <a:r>
            <a:rPr lang="en-US" sz="1800" i="1" kern="1200" dirty="0"/>
            <a:t>t </a:t>
          </a:r>
          <a:r>
            <a:rPr lang="en-US" sz="1800" kern="1200" dirty="0"/>
            <a:t>= 0, the counterparties do not exchange a payment upfront but, rather, agree on delivery of the underlying at time </a:t>
          </a:r>
          <a:r>
            <a:rPr lang="en-US" sz="1800" i="1" kern="1200" dirty="0"/>
            <a:t>T </a:t>
          </a:r>
          <a:r>
            <a:rPr lang="en-US" sz="1800" kern="1200" dirty="0"/>
            <a:t>for a </a:t>
          </a:r>
          <a:r>
            <a:rPr lang="en-US" sz="1800" b="1" kern="1200" dirty="0">
              <a:solidFill>
                <a:srgbClr val="FF0000"/>
              </a:solidFill>
            </a:rPr>
            <a:t>forward price </a:t>
          </a:r>
          <a:r>
            <a:rPr lang="en-US" sz="1800" kern="1200" dirty="0"/>
            <a:t>of </a:t>
          </a:r>
          <a:r>
            <a:rPr lang="en-US" sz="1800" b="1" i="1" kern="1200" dirty="0">
              <a:solidFill>
                <a:srgbClr val="FF0000"/>
              </a:solidFill>
            </a:rPr>
            <a:t>F</a:t>
          </a:r>
          <a:r>
            <a:rPr lang="en-US" sz="1800" b="1" kern="1200" baseline="-25000" dirty="0">
              <a:solidFill>
                <a:srgbClr val="FF0000"/>
              </a:solidFill>
            </a:rPr>
            <a:t>0</a:t>
          </a:r>
          <a:r>
            <a:rPr lang="en-US" sz="1800" b="1" kern="1200" dirty="0">
              <a:solidFill>
                <a:srgbClr val="FF0000"/>
              </a:solidFill>
            </a:rPr>
            <a:t>(</a:t>
          </a:r>
          <a:r>
            <a:rPr lang="en-US" sz="1800" b="1" i="1" kern="1200" dirty="0">
              <a:solidFill>
                <a:srgbClr val="FF0000"/>
              </a:solidFill>
            </a:rPr>
            <a:t>T</a:t>
          </a:r>
          <a:r>
            <a:rPr lang="en-US" sz="1800" b="1" kern="1200" dirty="0">
              <a:solidFill>
                <a:srgbClr val="FF0000"/>
              </a:solidFill>
            </a:rPr>
            <a:t>)</a:t>
          </a:r>
          <a:r>
            <a:rPr lang="en-US" sz="18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Definition : A credit derivative is a class of derivative contracts between two parties, a </a:t>
          </a:r>
          <a:r>
            <a:rPr lang="en-US" sz="1900" kern="1200" dirty="0">
              <a:solidFill>
                <a:srgbClr val="FF0000"/>
              </a:solidFill>
            </a:rPr>
            <a:t>credit protection buyer </a:t>
          </a:r>
          <a:r>
            <a:rPr lang="en-US" sz="1900" kern="1200" dirty="0"/>
            <a:t>and a </a:t>
          </a:r>
          <a:r>
            <a:rPr lang="en-US" sz="1900" kern="1200" dirty="0">
              <a:solidFill>
                <a:srgbClr val="FF0000"/>
              </a:solidFill>
            </a:rPr>
            <a:t>credit protection seller</a:t>
          </a:r>
          <a:r>
            <a:rPr lang="en-US" sz="1900" kern="1200" dirty="0"/>
            <a:t>,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Buyer:</a:t>
          </a:r>
          <a:r>
            <a:rPr lang="zh-CN" sz="1900" kern="1200" dirty="0"/>
            <a:t>面临信用风险，买入信用</a:t>
          </a:r>
          <a:r>
            <a:rPr lang="zh-CN" altLang="en-US" sz="1900" kern="1200" dirty="0"/>
            <a:t>衍生品，获得信用保护</a:t>
          </a:r>
          <a:endParaRPr lang="en-US" sz="1900" kern="1200" dirty="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dirty="0"/>
            <a:t>Seller:</a:t>
          </a:r>
          <a:r>
            <a:rPr lang="zh-CN" sz="1900" kern="1200" dirty="0"/>
            <a:t>卖出</a:t>
          </a:r>
          <a:r>
            <a:rPr lang="zh-CN" altLang="en-US" sz="1900" kern="1200" dirty="0"/>
            <a:t>信用衍生品，提供</a:t>
          </a:r>
          <a:r>
            <a:rPr lang="zh-CN" sz="1900" kern="1200" dirty="0"/>
            <a:t>信用保护</a:t>
          </a:r>
          <a:endParaRPr lang="en-US" sz="1900" kern="1200" dirty="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81180"/>
          <a:ext cx="9720072" cy="3861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Assume </a:t>
          </a:r>
          <a:r>
            <a:rPr lang="en-US" sz="3300" kern="1200" dirty="0" err="1"/>
            <a:t>Hightest</a:t>
          </a:r>
          <a:r>
            <a:rPr lang="en-US" sz="3300" kern="1200" dirty="0"/>
            <a: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188478" y="269658"/>
        <a:ext cx="9343116" cy="34840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sz="4800" dirty="0"/>
              <a:t>Derivatives</a:t>
            </a:r>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US" altLang="zh-CN" sz="2400" b="1" dirty="0">
                <a:solidFill>
                  <a:srgbClr val="FF0000"/>
                </a:solidFill>
              </a:rPr>
              <a:t>Definition of derivatives</a:t>
            </a:r>
            <a:endParaRPr lang="en" altLang="zh-CN" b="1" dirty="0">
              <a:solidFill>
                <a:srgbClr val="FF0000"/>
              </a:solidFill>
            </a:endParaRPr>
          </a:p>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3615261833"/>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Forward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Forward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Neither a forward contract purchaser</a:t>
                      </a:r>
                    </a:p>
                    <a:p>
                      <a:r>
                        <a:rPr lang="en-US" sz="1800" b="0" i="0" u="none" strike="noStrike" kern="1200" baseline="0" dirty="0">
                          <a:solidFill>
                            <a:schemeClr val="dk1"/>
                          </a:solidFill>
                          <a:latin typeface="+mn-lt"/>
                          <a:ea typeface="+mn-ea"/>
                          <a:cs typeface="+mn-cs"/>
                        </a:rPr>
                        <a:t>nor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196551169"/>
              </p:ext>
            </p:extLst>
          </p:nvPr>
        </p:nvGraphicFramePr>
        <p:xfrm>
          <a:off x="6300868" y="2285998"/>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Seeks to benefit from underlying price</a:t>
                      </a:r>
                    </a:p>
                    <a:p>
                      <a:r>
                        <a:rPr lang="en-US" sz="1800" b="0" i="0" u="none" strike="noStrike" kern="1200" baseline="0" dirty="0">
                          <a:solidFill>
                            <a:schemeClr val="lt1"/>
                          </a:solidFill>
                          <a:latin typeface="+mn-lt"/>
                          <a:ea typeface="+mn-ea"/>
                          <a:cs typeface="+mn-cs"/>
                        </a:rPr>
                        <a:t>depreciation</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Realizes a gain if the initial spot price</a:t>
                      </a:r>
                    </a:p>
                    <a:p>
                      <a:r>
                        <a:rPr lang="en-US" sz="1800" b="0" i="0" u="none" strike="noStrike" kern="1200" baseline="0" dirty="0">
                          <a:solidFill>
                            <a:schemeClr val="dk1"/>
                          </a:solidFill>
                          <a:latin typeface="+mn-lt"/>
                          <a:ea typeface="+mn-ea"/>
                          <a:cs typeface="+mn-cs"/>
                        </a:rPr>
                        <a:t>of the underlying, </a:t>
                      </a:r>
                      <a:r>
                        <a:rPr lang="en-US" sz="1800" b="0" i="1" u="none" strike="noStrike" kern="1200" baseline="0" dirty="0">
                          <a:solidFill>
                            <a:schemeClr val="dk1"/>
                          </a:solidFill>
                          <a:latin typeface="+mn-lt"/>
                          <a:ea typeface="+mn-ea"/>
                          <a:cs typeface="+mn-cs"/>
                        </a:rPr>
                        <a:t>S</a:t>
                      </a:r>
                      <a:r>
                        <a:rPr lang="en-US" sz="1800" b="0" i="0" u="none" strike="noStrike" kern="1200" baseline="0" dirty="0">
                          <a:solidFill>
                            <a:schemeClr val="dk1"/>
                          </a:solidFill>
                          <a:latin typeface="+mn-lt"/>
                          <a:ea typeface="+mn-ea"/>
                          <a:cs typeface="+mn-cs"/>
                        </a:rPr>
                        <a:t>0, exceeds the forward 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at maturity</a:t>
                      </a:r>
                    </a:p>
                    <a:p>
                      <a:r>
                        <a:rPr lang="en-US" sz="1800" b="0" i="0" u="none" strike="noStrike" kern="1200" baseline="0" dirty="0">
                          <a:solidFill>
                            <a:schemeClr val="dk1"/>
                          </a:solidFill>
                          <a:latin typeface="+mn-lt"/>
                          <a:ea typeface="+mn-ea"/>
                          <a:cs typeface="+mn-cs"/>
                        </a:rPr>
                        <a:t>if the spot price, </a:t>
                      </a:r>
                      <a:r>
                        <a:rPr lang="en-US" sz="1800" b="0" i="1" u="none" strike="noStrike" kern="1200" baseline="0" dirty="0">
                          <a:solidFill>
                            <a:schemeClr val="dk1"/>
                          </a:solidFill>
                          <a:latin typeface="+mn-lt"/>
                          <a:ea typeface="+mn-ea"/>
                          <a:cs typeface="+mn-cs"/>
                        </a:rPr>
                        <a:t>ST</a:t>
                      </a:r>
                      <a:r>
                        <a:rPr lang="en-US" sz="1800" b="0" i="0" u="none" strike="noStrike" kern="1200" baseline="0" dirty="0">
                          <a:solidFill>
                            <a:schemeClr val="dk1"/>
                          </a:solidFill>
                          <a:latin typeface="+mn-lt"/>
                          <a:ea typeface="+mn-ea"/>
                          <a:cs typeface="+mn-cs"/>
                        </a:rPr>
                        <a:t>, exceeds the forward</a:t>
                      </a:r>
                    </a:p>
                    <a:p>
                      <a:r>
                        <a:rPr lang="en-US" sz="1800" b="0" i="0" u="none" strike="noStrike" kern="1200" baseline="0" dirty="0">
                          <a:solidFill>
                            <a:schemeClr val="dk1"/>
                          </a:solidFill>
                          <a:latin typeface="+mn-lt"/>
                          <a:ea typeface="+mn-ea"/>
                          <a:cs typeface="+mn-cs"/>
                        </a:rPr>
                        <a:t>price of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5375796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8909-20BB-4E57-AA4C-85A6EA2B850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7F118573-DD17-441F-9565-90A4A632D714}"/>
              </a:ext>
            </a:extLst>
          </p:cNvPr>
          <p:cNvSpPr>
            <a:spLocks noGrp="1"/>
          </p:cNvSpPr>
          <p:nvPr>
            <p:ph idx="1"/>
          </p:nvPr>
        </p:nvSpPr>
        <p:spPr>
          <a:xfrm>
            <a:off x="1024128" y="2286000"/>
            <a:ext cx="8018271" cy="4023360"/>
          </a:xfrm>
        </p:spPr>
        <p:txBody>
          <a:bodyPr>
            <a:normAutofit lnSpcReduction="10000"/>
          </a:bodyPr>
          <a:lstStyle/>
          <a:p>
            <a:r>
              <a:rPr lang="en-US" sz="2000" dirty="0"/>
              <a:t>While the exercise value of an option reflects its current payoff, an additional component of an option’s value is derived from its remaining time to maturity. Although European options can be exercised only at maturity, they can be purchased or sold prior to maturity at a price (</a:t>
            </a:r>
            <a:r>
              <a:rPr lang="en-US" sz="2000" dirty="0" err="1"/>
              <a:t>c</a:t>
            </a:r>
            <a:r>
              <a:rPr lang="en-US" sz="2000" baseline="-25000" dirty="0" err="1"/>
              <a:t>t</a:t>
            </a:r>
            <a:r>
              <a:rPr lang="en-US" sz="2000" dirty="0"/>
              <a:t> or </a:t>
            </a:r>
            <a:r>
              <a:rPr lang="en-US" sz="2000" dirty="0" err="1"/>
              <a:t>p</a:t>
            </a:r>
            <a:r>
              <a:rPr lang="en-US" sz="2000" baseline="-25000" dirty="0" err="1"/>
              <a:t>t</a:t>
            </a:r>
            <a:r>
              <a:rPr lang="en-US" sz="2000" dirty="0"/>
              <a:t>, for a call or put, respectively) that reflects the option’s future expected payoff.</a:t>
            </a:r>
          </a:p>
          <a:p>
            <a:r>
              <a:rPr lang="en-US" sz="2000" dirty="0"/>
              <a:t>The time value of an option is equal to the </a:t>
            </a:r>
            <a:r>
              <a:rPr lang="en-US" sz="2000" dirty="0">
                <a:solidFill>
                  <a:srgbClr val="FF0000"/>
                </a:solidFill>
              </a:rPr>
              <a:t>difference between the current option price and the option’s current payoff</a:t>
            </a:r>
            <a:r>
              <a:rPr lang="en-US" sz="2000" dirty="0"/>
              <a:t> (or exercise value).</a:t>
            </a:r>
          </a:p>
          <a:p>
            <a:r>
              <a:rPr lang="en-US" altLang="zh-CN" sz="2000" dirty="0" err="1"/>
              <a:t>c</a:t>
            </a:r>
            <a:r>
              <a:rPr lang="en-US" altLang="zh-CN" sz="2000" baseline="-25000" dirty="0" err="1"/>
              <a:t>t</a:t>
            </a:r>
            <a:r>
              <a:rPr lang="en-US" altLang="zh-CN" sz="2000" dirty="0"/>
              <a:t> = Max(0,S</a:t>
            </a:r>
            <a:r>
              <a:rPr lang="en-US" altLang="zh-CN" sz="2000" baseline="-25000" dirty="0"/>
              <a:t>t</a:t>
            </a:r>
            <a:r>
              <a:rPr lang="en-US" altLang="zh-CN" sz="2000" dirty="0"/>
              <a:t>-X/(1+r)</a:t>
            </a:r>
            <a:r>
              <a:rPr lang="en-US" altLang="zh-CN" sz="2000" baseline="30000" dirty="0"/>
              <a:t>T-t</a:t>
            </a:r>
            <a:r>
              <a:rPr lang="en-US" altLang="zh-CN" sz="2000" dirty="0"/>
              <a:t>) + Time value</a:t>
            </a:r>
          </a:p>
          <a:p>
            <a:r>
              <a:rPr lang="en-US" altLang="zh-CN" sz="2000" dirty="0" err="1"/>
              <a:t>p</a:t>
            </a:r>
            <a:r>
              <a:rPr lang="en-US" altLang="zh-CN" sz="2000" baseline="-25000" dirty="0" err="1"/>
              <a:t>t</a:t>
            </a:r>
            <a:r>
              <a:rPr lang="en-US" altLang="zh-CN" sz="2000" dirty="0"/>
              <a:t> = Max(0,X/(1+r)</a:t>
            </a:r>
            <a:r>
              <a:rPr lang="en-US" altLang="zh-CN" sz="2000" baseline="30000" dirty="0"/>
              <a:t>T-t</a:t>
            </a:r>
            <a:r>
              <a:rPr lang="en-US" altLang="zh-CN" sz="2000" dirty="0"/>
              <a:t>-S</a:t>
            </a:r>
            <a:r>
              <a:rPr lang="en-US" altLang="zh-CN" sz="2000" baseline="-25000" dirty="0"/>
              <a:t>t</a:t>
            </a:r>
            <a:r>
              <a:rPr lang="en-US" altLang="zh-CN" sz="2000" dirty="0"/>
              <a:t>) + Time value</a:t>
            </a:r>
          </a:p>
          <a:p>
            <a:r>
              <a:rPr lang="en-US" sz="2000" dirty="0"/>
              <a:t>The time value of an option is always positive but declines to zero at maturity, a process referred to as time value decay.</a:t>
            </a:r>
            <a:endParaRPr lang="en-US" altLang="zh-CN" sz="2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01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1D2CB-76F6-4444-ADBD-9D4535981B55}"/>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time value</a:t>
            </a:r>
          </a:p>
        </p:txBody>
      </p:sp>
      <p:sp>
        <p:nvSpPr>
          <p:cNvPr id="3" name="Content Placeholder 2">
            <a:extLst>
              <a:ext uri="{FF2B5EF4-FFF2-40B4-BE49-F238E27FC236}">
                <a16:creationId xmlns:a16="http://schemas.microsoft.com/office/drawing/2014/main" id="{D2AE7233-8C3D-46BF-830F-4E45CFA46D9A}"/>
              </a:ext>
            </a:extLst>
          </p:cNvPr>
          <p:cNvSpPr>
            <a:spLocks noGrp="1"/>
          </p:cNvSpPr>
          <p:nvPr>
            <p:ph idx="1"/>
          </p:nvPr>
        </p:nvSpPr>
        <p:spPr>
          <a:xfrm>
            <a:off x="1024128" y="2286000"/>
            <a:ext cx="8018271" cy="4023360"/>
          </a:xfrm>
        </p:spPr>
        <p:txBody>
          <a:bodyPr>
            <a:normAutofit/>
          </a:bodyPr>
          <a:lstStyle/>
          <a:p>
            <a:r>
              <a:rPr lang="en-US" sz="2800" dirty="0"/>
              <a:t>Example 1 showed that a one-year put option with an exercise price (X) of EUR</a:t>
            </a:r>
            <a:r>
              <a:rPr lang="zh-CN" altLang="en-US" sz="2800" dirty="0"/>
              <a:t> </a:t>
            </a:r>
            <a:r>
              <a:rPr lang="en-US" sz="2800" dirty="0"/>
              <a:t>1,000 had an exercise value of EUR 45.04 with six months remaining to maturity</a:t>
            </a:r>
            <a:r>
              <a:rPr lang="zh-CN" altLang="en-US" sz="2800" dirty="0"/>
              <a:t> </a:t>
            </a:r>
            <a:r>
              <a:rPr lang="en-US" sz="2800" dirty="0"/>
              <a:t>when the spot price (St) was EUR 950. If we observe a current put option price</a:t>
            </a:r>
            <a:r>
              <a:rPr lang="zh-CN" altLang="en-US" sz="2800" dirty="0"/>
              <a:t> </a:t>
            </a:r>
            <a:r>
              <a:rPr lang="en-US" sz="2800" dirty="0"/>
              <a:t>(</a:t>
            </a:r>
            <a:r>
              <a:rPr lang="en-US" sz="2800" dirty="0" err="1"/>
              <a:t>pt</a:t>
            </a:r>
            <a:r>
              <a:rPr lang="en-US" sz="2800" dirty="0"/>
              <a:t>) of EUR 50, what is the time value of the put option?</a:t>
            </a:r>
          </a:p>
          <a:p>
            <a:r>
              <a:rPr lang="en-US" sz="2000" dirty="0"/>
              <a:t>Option value = exercise value + time value</a:t>
            </a:r>
          </a:p>
          <a:p>
            <a:r>
              <a:rPr lang="en-US" sz="2000" dirty="0"/>
              <a:t>50 = 45.04 + time value</a:t>
            </a:r>
          </a:p>
          <a:p>
            <a:r>
              <a:rPr lang="en-US" sz="2000" dirty="0"/>
              <a:t>Time value = 4.96</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39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7B43-6EB8-4F40-8CB4-2EE88A2214F9}"/>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moneyness</a:t>
            </a:r>
          </a:p>
        </p:txBody>
      </p:sp>
      <p:graphicFrame>
        <p:nvGraphicFramePr>
          <p:cNvPr id="4" name="Content Placeholder 3">
            <a:extLst>
              <a:ext uri="{FF2B5EF4-FFF2-40B4-BE49-F238E27FC236}">
                <a16:creationId xmlns:a16="http://schemas.microsoft.com/office/drawing/2014/main" id="{2BEE0F20-0AE8-4A88-B6E5-544990A51DC3}"/>
              </a:ext>
            </a:extLst>
          </p:cNvPr>
          <p:cNvGraphicFramePr>
            <a:graphicFrameLocks noGrp="1"/>
          </p:cNvGraphicFramePr>
          <p:nvPr>
            <p:ph idx="1"/>
            <p:extLst>
              <p:ext uri="{D42A27DB-BD31-4B8C-83A1-F6EECF244321}">
                <p14:modId xmlns:p14="http://schemas.microsoft.com/office/powerpoint/2010/main" val="1545130421"/>
              </p:ext>
            </p:extLst>
          </p:nvPr>
        </p:nvGraphicFramePr>
        <p:xfrm>
          <a:off x="1023938" y="2286000"/>
          <a:ext cx="9720261" cy="14833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2494839741"/>
                    </a:ext>
                  </a:extLst>
                </a:gridCol>
                <a:gridCol w="3240087">
                  <a:extLst>
                    <a:ext uri="{9D8B030D-6E8A-4147-A177-3AD203B41FA5}">
                      <a16:colId xmlns:a16="http://schemas.microsoft.com/office/drawing/2014/main" val="833795321"/>
                    </a:ext>
                  </a:extLst>
                </a:gridCol>
                <a:gridCol w="3240087">
                  <a:extLst>
                    <a:ext uri="{9D8B030D-6E8A-4147-A177-3AD203B41FA5}">
                      <a16:colId xmlns:a16="http://schemas.microsoft.com/office/drawing/2014/main" val="3938535297"/>
                    </a:ext>
                  </a:extLst>
                </a:gridCol>
              </a:tblGrid>
              <a:tr h="370840">
                <a:tc>
                  <a:txBody>
                    <a:bodyPr/>
                    <a:lstStyle/>
                    <a:p>
                      <a:r>
                        <a:rPr lang="en-US" dirty="0"/>
                        <a:t>Moneyness</a:t>
                      </a:r>
                    </a:p>
                  </a:txBody>
                  <a:tcPr/>
                </a:tc>
                <a:tc>
                  <a:txBody>
                    <a:bodyPr/>
                    <a:lstStyle/>
                    <a:p>
                      <a:r>
                        <a:rPr lang="en-US" dirty="0"/>
                        <a:t>Call option</a:t>
                      </a:r>
                    </a:p>
                  </a:txBody>
                  <a:tcPr/>
                </a:tc>
                <a:tc>
                  <a:txBody>
                    <a:bodyPr/>
                    <a:lstStyle/>
                    <a:p>
                      <a:r>
                        <a:rPr lang="en-US" dirty="0"/>
                        <a:t>Put option</a:t>
                      </a:r>
                    </a:p>
                  </a:txBody>
                  <a:tcPr/>
                </a:tc>
                <a:extLst>
                  <a:ext uri="{0D108BD9-81ED-4DB2-BD59-A6C34878D82A}">
                    <a16:rowId xmlns:a16="http://schemas.microsoft.com/office/drawing/2014/main" val="4114092423"/>
                  </a:ext>
                </a:extLst>
              </a:tr>
              <a:tr h="370840">
                <a:tc>
                  <a:txBody>
                    <a:bodyPr/>
                    <a:lstStyle/>
                    <a:p>
                      <a:r>
                        <a:rPr lang="en-US" dirty="0"/>
                        <a:t>In the money(ITM)</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912266091"/>
                  </a:ext>
                </a:extLst>
              </a:tr>
              <a:tr h="370840">
                <a:tc>
                  <a:txBody>
                    <a:bodyPr/>
                    <a:lstStyle/>
                    <a:p>
                      <a:r>
                        <a:rPr lang="en-US" dirty="0"/>
                        <a:t>At the money(ATM)</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=X</a:t>
                      </a:r>
                    </a:p>
                  </a:txBody>
                  <a:tcPr/>
                </a:tc>
                <a:extLst>
                  <a:ext uri="{0D108BD9-81ED-4DB2-BD59-A6C34878D82A}">
                    <a16:rowId xmlns:a16="http://schemas.microsoft.com/office/drawing/2014/main" val="1767107469"/>
                  </a:ext>
                </a:extLst>
              </a:tr>
              <a:tr h="370840">
                <a:tc>
                  <a:txBody>
                    <a:bodyPr/>
                    <a:lstStyle/>
                    <a:p>
                      <a:r>
                        <a:rPr lang="en-US" dirty="0"/>
                        <a:t>Out of the money(OTM)</a:t>
                      </a:r>
                    </a:p>
                  </a:txBody>
                  <a:tcPr/>
                </a:tc>
                <a:tc>
                  <a:txBody>
                    <a:bodyPr/>
                    <a:lstStyle/>
                    <a:p>
                      <a:r>
                        <a:rPr lang="en-US" dirty="0"/>
                        <a:t>S</a:t>
                      </a:r>
                      <a:r>
                        <a:rPr lang="en-US" baseline="-25000" dirty="0"/>
                        <a:t>t</a:t>
                      </a:r>
                      <a:r>
                        <a:rPr lang="en-US" dirty="0"/>
                        <a:t>&lt;X</a:t>
                      </a:r>
                    </a:p>
                  </a:txBody>
                  <a:tcPr/>
                </a:tc>
                <a:tc>
                  <a:txBody>
                    <a:bodyPr/>
                    <a:lstStyle/>
                    <a:p>
                      <a:r>
                        <a:rPr lang="en-US" dirty="0"/>
                        <a:t>S</a:t>
                      </a:r>
                      <a:r>
                        <a:rPr lang="en-US" baseline="-25000" dirty="0"/>
                        <a:t>t</a:t>
                      </a:r>
                      <a:r>
                        <a:rPr lang="en-US" dirty="0"/>
                        <a:t>&gt;X</a:t>
                      </a:r>
                    </a:p>
                  </a:txBody>
                  <a:tcPr/>
                </a:tc>
                <a:extLst>
                  <a:ext uri="{0D108BD9-81ED-4DB2-BD59-A6C34878D82A}">
                    <a16:rowId xmlns:a16="http://schemas.microsoft.com/office/drawing/2014/main" val="1992923982"/>
                  </a:ext>
                </a:extLst>
              </a:tr>
            </a:tbl>
          </a:graphicData>
        </a:graphic>
      </p:graphicFrame>
      <p:sp>
        <p:nvSpPr>
          <p:cNvPr id="5" name="Rectangle 4">
            <a:extLst>
              <a:ext uri="{FF2B5EF4-FFF2-40B4-BE49-F238E27FC236}">
                <a16:creationId xmlns:a16="http://schemas.microsoft.com/office/drawing/2014/main" id="{8E29CFBB-E7BA-4953-8EDC-145D9FDCFA7A}"/>
              </a:ext>
            </a:extLst>
          </p:cNvPr>
          <p:cNvSpPr/>
          <p:nvPr/>
        </p:nvSpPr>
        <p:spPr>
          <a:xfrm>
            <a:off x="1023937" y="3876399"/>
            <a:ext cx="9720071" cy="1200329"/>
          </a:xfrm>
          <a:prstGeom prst="rect">
            <a:avLst/>
          </a:prstGeom>
        </p:spPr>
        <p:txBody>
          <a:bodyPr wrap="square">
            <a:spAutoFit/>
          </a:bodyPr>
          <a:lstStyle/>
          <a:p>
            <a:r>
              <a:rPr lang="en-US" dirty="0"/>
              <a:t>Option moneyness expresses the relationship between the underlying price and the exercise price. A put or call option is “at the money” when the underlying price equals the exercise price. An option is more likely to be exercised if it is “in the money”—with an underlying price above (for a call) or below (for a put) the exercise price—and less likely to be exercised if it is “out of the money.”</a:t>
            </a:r>
          </a:p>
        </p:txBody>
      </p:sp>
    </p:spTree>
    <p:extLst>
      <p:ext uri="{BB962C8B-B14F-4D97-AF65-F5344CB8AC3E}">
        <p14:creationId xmlns:p14="http://schemas.microsoft.com/office/powerpoint/2010/main" val="7362410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B591D-5516-46AE-A124-3416AE808CC5}"/>
              </a:ext>
            </a:extLst>
          </p:cNvPr>
          <p:cNvSpPr>
            <a:spLocks noGrp="1"/>
          </p:cNvSpPr>
          <p:nvPr>
            <p:ph type="title"/>
          </p:nvPr>
        </p:nvSpPr>
        <p:spPr>
          <a:xfrm>
            <a:off x="1024128" y="585216"/>
            <a:ext cx="9745472" cy="1499616"/>
          </a:xfrm>
        </p:spPr>
        <p:txBody>
          <a:bodyPr>
            <a:normAutofit/>
          </a:bodyPr>
          <a:lstStyle/>
          <a:p>
            <a:r>
              <a:rPr lang="en-US" sz="4400" dirty="0"/>
              <a:t>Pricing and valuation of option</a:t>
            </a:r>
            <a:br>
              <a:rPr lang="en-US" sz="3900" dirty="0"/>
            </a:br>
            <a:r>
              <a:rPr lang="en-US" sz="3600" dirty="0"/>
              <a:t>moneyness</a:t>
            </a:r>
          </a:p>
        </p:txBody>
      </p:sp>
      <p:sp>
        <p:nvSpPr>
          <p:cNvPr id="3" name="Content Placeholder 2">
            <a:extLst>
              <a:ext uri="{FF2B5EF4-FFF2-40B4-BE49-F238E27FC236}">
                <a16:creationId xmlns:a16="http://schemas.microsoft.com/office/drawing/2014/main" id="{1F6DAF5B-3881-4E70-860B-C24C33860320}"/>
              </a:ext>
            </a:extLst>
          </p:cNvPr>
          <p:cNvSpPr>
            <a:spLocks noGrp="1"/>
          </p:cNvSpPr>
          <p:nvPr>
            <p:ph idx="1"/>
          </p:nvPr>
        </p:nvSpPr>
        <p:spPr>
          <a:xfrm>
            <a:off x="1024128" y="2286000"/>
            <a:ext cx="5902061" cy="3931920"/>
          </a:xfrm>
        </p:spPr>
        <p:txBody>
          <a:bodyPr>
            <a:normAutofit/>
          </a:bodyPr>
          <a:lstStyle/>
          <a:p>
            <a:r>
              <a:rPr lang="en-US" dirty="0"/>
              <a:t>Also, the degree to which an option is in or out of the money affects the sensitivity of an option’s price to underlying price changes. For example, a so-called </a:t>
            </a:r>
            <a:r>
              <a:rPr lang="en-US" dirty="0">
                <a:solidFill>
                  <a:srgbClr val="FF0000"/>
                </a:solidFill>
              </a:rPr>
              <a:t>deep-in-the-money</a:t>
            </a:r>
            <a:r>
              <a:rPr lang="en-US" dirty="0"/>
              <a:t> option, or one that is highly likely to be exercised, usually demonstrates a nearly one-to-one correspondence between option price and underlying price changes. A </a:t>
            </a:r>
            <a:r>
              <a:rPr lang="en-US" dirty="0">
                <a:solidFill>
                  <a:srgbClr val="FF0000"/>
                </a:solidFill>
              </a:rPr>
              <a:t>deep-out-of-the-money</a:t>
            </a:r>
            <a:r>
              <a:rPr lang="en-US" dirty="0"/>
              <a:t> option, which is very unlikely to be exercised, demonstrates far less option price sensitivity for a given underlying price change.</a:t>
            </a:r>
          </a:p>
        </p:txBody>
      </p:sp>
      <p:pic>
        <p:nvPicPr>
          <p:cNvPr id="5" name="Picture 4">
            <a:extLst>
              <a:ext uri="{FF2B5EF4-FFF2-40B4-BE49-F238E27FC236}">
                <a16:creationId xmlns:a16="http://schemas.microsoft.com/office/drawing/2014/main" id="{6899A9C1-4001-4C79-9CCF-8DE0FC3E33A2}"/>
              </a:ext>
            </a:extLst>
          </p:cNvPr>
          <p:cNvPicPr>
            <a:picLocks noChangeAspect="1"/>
          </p:cNvPicPr>
          <p:nvPr/>
        </p:nvPicPr>
        <p:blipFill>
          <a:blip r:embed="rId2"/>
          <a:stretch>
            <a:fillRect/>
          </a:stretch>
        </p:blipFill>
        <p:spPr>
          <a:xfrm>
            <a:off x="7552267" y="2286000"/>
            <a:ext cx="3999654" cy="3035634"/>
          </a:xfrm>
          <a:prstGeom prst="rect">
            <a:avLst/>
          </a:prstGeom>
        </p:spPr>
      </p:pic>
    </p:spTree>
    <p:extLst>
      <p:ext uri="{BB962C8B-B14F-4D97-AF65-F5344CB8AC3E}">
        <p14:creationId xmlns:p14="http://schemas.microsoft.com/office/powerpoint/2010/main" val="452271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4D94-D3D3-4B6F-8E16-9655BA034BD5}"/>
              </a:ext>
            </a:extLst>
          </p:cNvPr>
          <p:cNvSpPr>
            <a:spLocks noGrp="1"/>
          </p:cNvSpPr>
          <p:nvPr>
            <p:ph type="title"/>
          </p:nvPr>
        </p:nvSpPr>
        <p:spPr>
          <a:xfrm>
            <a:off x="1024128" y="585216"/>
            <a:ext cx="6528138" cy="1499616"/>
          </a:xfrm>
        </p:spPr>
        <p:txBody>
          <a:bodyPr>
            <a:normAutofit/>
          </a:bodyPr>
          <a:lstStyle/>
          <a:p>
            <a:r>
              <a:rPr lang="en-US" sz="2800" dirty="0"/>
              <a:t>Pricing and valuation of option</a:t>
            </a:r>
            <a:br>
              <a:rPr lang="en-US" sz="2800" dirty="0"/>
            </a:br>
            <a:r>
              <a:rPr lang="en-US" sz="2400" dirty="0"/>
              <a:t>upper and lower bound</a:t>
            </a:r>
          </a:p>
        </p:txBody>
      </p:sp>
      <p:sp>
        <p:nvSpPr>
          <p:cNvPr id="3" name="Content Placeholder 2">
            <a:extLst>
              <a:ext uri="{FF2B5EF4-FFF2-40B4-BE49-F238E27FC236}">
                <a16:creationId xmlns:a16="http://schemas.microsoft.com/office/drawing/2014/main" id="{0427A6A1-90FB-4CA2-9517-95EE03753951}"/>
              </a:ext>
            </a:extLst>
          </p:cNvPr>
          <p:cNvSpPr>
            <a:spLocks noGrp="1"/>
          </p:cNvSpPr>
          <p:nvPr>
            <p:ph idx="1"/>
          </p:nvPr>
        </p:nvSpPr>
        <p:spPr>
          <a:xfrm>
            <a:off x="1024128" y="2286000"/>
            <a:ext cx="6066818" cy="4023360"/>
          </a:xfrm>
        </p:spPr>
        <p:txBody>
          <a:bodyPr>
            <a:normAutofit/>
          </a:bodyPr>
          <a:lstStyle/>
          <a:p>
            <a:r>
              <a:rPr lang="en-US" dirty="0"/>
              <a:t>C</a:t>
            </a:r>
            <a:r>
              <a:rPr lang="en-US" baseline="-25000" dirty="0"/>
              <a:t>t</a:t>
            </a:r>
            <a:r>
              <a:rPr lang="en-US" dirty="0"/>
              <a:t> lower bound = Max(0,S</a:t>
            </a:r>
            <a:r>
              <a:rPr lang="en-US" baseline="-25000" dirty="0"/>
              <a:t>t</a:t>
            </a:r>
            <a:r>
              <a:rPr lang="en-US" dirty="0"/>
              <a:t>-X/(1+r)</a:t>
            </a:r>
            <a:r>
              <a:rPr lang="en-US" baseline="30000" dirty="0"/>
              <a:t>T-t</a:t>
            </a:r>
            <a:r>
              <a:rPr lang="en-US" dirty="0"/>
              <a:t>)</a:t>
            </a:r>
          </a:p>
          <a:p>
            <a:r>
              <a:rPr lang="en-US" dirty="0"/>
              <a:t>C</a:t>
            </a:r>
            <a:r>
              <a:rPr lang="en-US" baseline="-25000" dirty="0"/>
              <a:t>t</a:t>
            </a:r>
            <a:r>
              <a:rPr lang="en-US" dirty="0"/>
              <a:t> upper bound = S</a:t>
            </a:r>
            <a:r>
              <a:rPr lang="en-US" baseline="-25000" dirty="0"/>
              <a:t>t</a:t>
            </a:r>
          </a:p>
          <a:p>
            <a:r>
              <a:rPr lang="en-US" dirty="0"/>
              <a:t>The call buyer will not pay more for the right to purchase an underlying than the price of that underlying.</a:t>
            </a:r>
          </a:p>
          <a:p>
            <a:r>
              <a:rPr lang="en-US" dirty="0"/>
              <a:t>P</a:t>
            </a:r>
            <a:r>
              <a:rPr lang="en-US" baseline="-25000" dirty="0"/>
              <a:t>t  </a:t>
            </a:r>
            <a:r>
              <a:rPr lang="en-US" dirty="0"/>
              <a:t>lower bound = Max(0,X/(1+r)</a:t>
            </a:r>
            <a:r>
              <a:rPr lang="en-US" baseline="30000" dirty="0"/>
              <a:t>T-t</a:t>
            </a:r>
            <a:r>
              <a:rPr lang="en-US" dirty="0"/>
              <a:t>-S</a:t>
            </a:r>
            <a:r>
              <a:rPr lang="en-US" baseline="-25000" dirty="0"/>
              <a:t>t</a:t>
            </a:r>
            <a:r>
              <a:rPr lang="en-US" dirty="0"/>
              <a:t>)</a:t>
            </a:r>
          </a:p>
          <a:p>
            <a:pPr marL="0" indent="0">
              <a:buNone/>
            </a:pPr>
            <a:r>
              <a:rPr lang="en-US" dirty="0"/>
              <a:t>  P</a:t>
            </a:r>
            <a:r>
              <a:rPr lang="en-US" baseline="-25000" dirty="0"/>
              <a:t>t</a:t>
            </a:r>
            <a:r>
              <a:rPr lang="en-US" dirty="0"/>
              <a:t> upper bound = X</a:t>
            </a:r>
          </a:p>
        </p:txBody>
      </p:sp>
      <p:pic>
        <p:nvPicPr>
          <p:cNvPr id="5" name="Picture 4" descr="Codes on papers">
            <a:extLst>
              <a:ext uri="{FF2B5EF4-FFF2-40B4-BE49-F238E27FC236}">
                <a16:creationId xmlns:a16="http://schemas.microsoft.com/office/drawing/2014/main" id="{B913B338-D02B-4758-FA72-F2494E6B54BF}"/>
              </a:ext>
            </a:extLst>
          </p:cNvPr>
          <p:cNvPicPr>
            <a:picLocks noChangeAspect="1"/>
          </p:cNvPicPr>
          <p:nvPr/>
        </p:nvPicPr>
        <p:blipFill rotWithShape="1">
          <a:blip r:embed="rId2"/>
          <a:srcRect l="28394" r="26446" b="-1"/>
          <a:stretch/>
        </p:blipFill>
        <p:spPr>
          <a:xfrm>
            <a:off x="7552266" y="10"/>
            <a:ext cx="4639733" cy="6857990"/>
          </a:xfrm>
          <a:prstGeom prst="rect">
            <a:avLst/>
          </a:prstGeom>
        </p:spPr>
      </p:pic>
    </p:spTree>
    <p:extLst>
      <p:ext uri="{BB962C8B-B14F-4D97-AF65-F5344CB8AC3E}">
        <p14:creationId xmlns:p14="http://schemas.microsoft.com/office/powerpoint/2010/main" val="648955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531D-D1E3-49FF-9E27-59042E8C803A}"/>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graphicFrame>
        <p:nvGraphicFramePr>
          <p:cNvPr id="4" name="Content Placeholder 3">
            <a:extLst>
              <a:ext uri="{FF2B5EF4-FFF2-40B4-BE49-F238E27FC236}">
                <a16:creationId xmlns:a16="http://schemas.microsoft.com/office/drawing/2014/main" id="{A34BE021-4C79-48AF-A136-C05943B000DA}"/>
              </a:ext>
            </a:extLst>
          </p:cNvPr>
          <p:cNvGraphicFramePr>
            <a:graphicFrameLocks noGrp="1"/>
          </p:cNvGraphicFramePr>
          <p:nvPr>
            <p:ph idx="1"/>
            <p:extLst>
              <p:ext uri="{D42A27DB-BD31-4B8C-83A1-F6EECF244321}">
                <p14:modId xmlns:p14="http://schemas.microsoft.com/office/powerpoint/2010/main" val="3702124509"/>
              </p:ext>
            </p:extLst>
          </p:nvPr>
        </p:nvGraphicFramePr>
        <p:xfrm>
          <a:off x="1023937" y="3404891"/>
          <a:ext cx="9720261" cy="293116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739869613"/>
                    </a:ext>
                  </a:extLst>
                </a:gridCol>
                <a:gridCol w="3240087">
                  <a:extLst>
                    <a:ext uri="{9D8B030D-6E8A-4147-A177-3AD203B41FA5}">
                      <a16:colId xmlns:a16="http://schemas.microsoft.com/office/drawing/2014/main" val="4256918357"/>
                    </a:ext>
                  </a:extLst>
                </a:gridCol>
                <a:gridCol w="3240087">
                  <a:extLst>
                    <a:ext uri="{9D8B030D-6E8A-4147-A177-3AD203B41FA5}">
                      <a16:colId xmlns:a16="http://schemas.microsoft.com/office/drawing/2014/main" val="2739354180"/>
                    </a:ext>
                  </a:extLst>
                </a:gridCol>
              </a:tblGrid>
              <a:tr h="370840">
                <a:tc>
                  <a:txBody>
                    <a:bodyPr/>
                    <a:lstStyle/>
                    <a:p>
                      <a:r>
                        <a:rPr lang="zh-CN" altLang="en-US" dirty="0"/>
                        <a:t>期初操作</a:t>
                      </a:r>
                      <a:endParaRPr lang="en-US" dirty="0"/>
                    </a:p>
                  </a:txBody>
                  <a:tcPr/>
                </a:tc>
                <a:tc>
                  <a:txBody>
                    <a:bodyPr/>
                    <a:lstStyle/>
                    <a:p>
                      <a:r>
                        <a:rPr lang="zh-CN" altLang="en-US" dirty="0"/>
                        <a:t>一个月后标的资产价格大于</a:t>
                      </a:r>
                      <a:r>
                        <a:rPr lang="en-US" altLang="zh-CN" dirty="0"/>
                        <a:t>90</a:t>
                      </a:r>
                      <a:r>
                        <a:rPr lang="zh-CN" altLang="en-US" dirty="0"/>
                        <a:t>，行权</a:t>
                      </a:r>
                      <a:endParaRPr lang="en-US" dirty="0"/>
                    </a:p>
                  </a:txBody>
                  <a:tcPr/>
                </a:tc>
                <a:tc>
                  <a:txBody>
                    <a:bodyPr/>
                    <a:lstStyle/>
                    <a:p>
                      <a:r>
                        <a:rPr lang="zh-CN" altLang="en-US" dirty="0"/>
                        <a:t>一个月后标的资产价格小于</a:t>
                      </a:r>
                      <a:r>
                        <a:rPr lang="en-US" altLang="zh-CN" dirty="0"/>
                        <a:t>90</a:t>
                      </a:r>
                      <a:r>
                        <a:rPr lang="zh-CN" altLang="en-US" dirty="0"/>
                        <a:t>，不行权</a:t>
                      </a:r>
                      <a:endParaRPr lang="en-US" dirty="0"/>
                    </a:p>
                  </a:txBody>
                  <a:tcPr/>
                </a:tc>
                <a:extLst>
                  <a:ext uri="{0D108BD9-81ED-4DB2-BD59-A6C34878D82A}">
                    <a16:rowId xmlns:a16="http://schemas.microsoft.com/office/drawing/2014/main" val="3503544067"/>
                  </a:ext>
                </a:extLst>
              </a:tr>
              <a:tr h="370840">
                <a:tc>
                  <a:txBody>
                    <a:bodyPr/>
                    <a:lstStyle/>
                    <a:p>
                      <a:r>
                        <a:rPr lang="zh-CN" altLang="en-US" dirty="0"/>
                        <a:t>买入看涨期权（支出</a:t>
                      </a:r>
                      <a:r>
                        <a:rPr lang="en-US" altLang="zh-CN" dirty="0"/>
                        <a:t>8</a:t>
                      </a:r>
                      <a:r>
                        <a:rPr lang="zh-CN" altLang="en-US" dirty="0"/>
                        <a:t>）</a:t>
                      </a:r>
                      <a:endParaRPr lang="en-US" dirty="0"/>
                    </a:p>
                  </a:txBody>
                  <a:tcPr/>
                </a:tc>
                <a:tc>
                  <a:txBody>
                    <a:bodyPr/>
                    <a:lstStyle/>
                    <a:p>
                      <a:r>
                        <a:rPr lang="zh-CN" altLang="en-US" dirty="0"/>
                        <a:t>以</a:t>
                      </a:r>
                      <a:r>
                        <a:rPr lang="en-US" altLang="zh-CN" dirty="0"/>
                        <a:t>90</a:t>
                      </a:r>
                      <a:r>
                        <a:rPr lang="zh-CN" altLang="en-US" dirty="0"/>
                        <a:t>买入标的资产（支出</a:t>
                      </a:r>
                      <a:r>
                        <a:rPr lang="en-US" altLang="zh-CN" dirty="0"/>
                        <a:t>90</a:t>
                      </a:r>
                      <a:r>
                        <a:rPr lang="zh-CN" altLang="en-US" dirty="0"/>
                        <a:t>）</a:t>
                      </a:r>
                      <a:endParaRPr lang="en-US" dirty="0"/>
                    </a:p>
                  </a:txBody>
                  <a:tcPr/>
                </a:tc>
                <a:tc>
                  <a:txBody>
                    <a:bodyPr/>
                    <a:lstStyle/>
                    <a:p>
                      <a:r>
                        <a:rPr lang="zh-CN" altLang="en-US" dirty="0"/>
                        <a:t>以较低的市场价格买入标的资产（支出市场价格）</a:t>
                      </a:r>
                      <a:endParaRPr lang="en-US" dirty="0"/>
                    </a:p>
                  </a:txBody>
                  <a:tcPr/>
                </a:tc>
                <a:extLst>
                  <a:ext uri="{0D108BD9-81ED-4DB2-BD59-A6C34878D82A}">
                    <a16:rowId xmlns:a16="http://schemas.microsoft.com/office/drawing/2014/main" val="1952119209"/>
                  </a:ext>
                </a:extLst>
              </a:tr>
              <a:tr h="370840">
                <a:tc>
                  <a:txBody>
                    <a:bodyPr/>
                    <a:lstStyle/>
                    <a:p>
                      <a:r>
                        <a:rPr lang="zh-CN" altLang="en-US" dirty="0"/>
                        <a:t>借标的资产卖出（收入</a:t>
                      </a:r>
                      <a:r>
                        <a:rPr lang="en-US" altLang="zh-CN" dirty="0"/>
                        <a:t>100</a:t>
                      </a:r>
                      <a:r>
                        <a:rPr lang="zh-CN" altLang="en-US" dirty="0"/>
                        <a:t>）</a:t>
                      </a:r>
                      <a:endParaRPr lang="en-US" dirty="0"/>
                    </a:p>
                  </a:txBody>
                  <a:tcPr/>
                </a:tc>
                <a:tc>
                  <a:txBody>
                    <a:bodyPr/>
                    <a:lstStyle/>
                    <a:p>
                      <a:r>
                        <a:rPr lang="zh-CN" altLang="en-US" dirty="0"/>
                        <a:t>归还标的资产（无现金流入流出）</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归还标的资产（无现金流入流出）</a:t>
                      </a:r>
                      <a:endParaRPr lang="en-US" dirty="0"/>
                    </a:p>
                  </a:txBody>
                  <a:tcPr/>
                </a:tc>
                <a:extLst>
                  <a:ext uri="{0D108BD9-81ED-4DB2-BD59-A6C34878D82A}">
                    <a16:rowId xmlns:a16="http://schemas.microsoft.com/office/drawing/2014/main" val="2036265224"/>
                  </a:ext>
                </a:extLst>
              </a:tr>
              <a:tr h="370840">
                <a:tc>
                  <a:txBody>
                    <a:bodyPr/>
                    <a:lstStyle/>
                    <a:p>
                      <a:r>
                        <a:rPr lang="zh-CN" altLang="en-US" dirty="0"/>
                        <a:t>存</a:t>
                      </a:r>
                      <a:r>
                        <a:rPr lang="en-US" altLang="zh-CN" dirty="0"/>
                        <a:t>92</a:t>
                      </a:r>
                      <a:r>
                        <a:rPr lang="zh-CN" altLang="en-US" dirty="0"/>
                        <a:t>进银行（支出</a:t>
                      </a:r>
                      <a:r>
                        <a:rPr lang="en-US" altLang="zh-CN" dirty="0"/>
                        <a:t>92</a:t>
                      </a:r>
                      <a:r>
                        <a:rPr lang="zh-CN" altLang="en-US" dirty="0"/>
                        <a:t>）</a:t>
                      </a:r>
                      <a:endParaRPr lang="en-US" dirty="0"/>
                    </a:p>
                  </a:txBody>
                  <a:tcPr/>
                </a:tc>
                <a:tc>
                  <a:txBody>
                    <a:bodyPr/>
                    <a:lstStyle/>
                    <a:p>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获得</a:t>
                      </a:r>
                      <a:r>
                        <a:rPr lang="en-US" altLang="zh-CN" dirty="0"/>
                        <a:t>92</a:t>
                      </a:r>
                      <a:r>
                        <a:rPr lang="zh-CN" altLang="en-US" dirty="0"/>
                        <a:t>（不考虑利息）（收入</a:t>
                      </a:r>
                      <a:r>
                        <a:rPr lang="en-US" altLang="zh-CN" dirty="0"/>
                        <a:t>92</a:t>
                      </a:r>
                      <a:r>
                        <a:rPr lang="zh-CN" altLang="en-US" dirty="0"/>
                        <a:t>）</a:t>
                      </a:r>
                      <a:endParaRPr lang="en-US" dirty="0"/>
                    </a:p>
                  </a:txBody>
                  <a:tcPr/>
                </a:tc>
                <a:extLst>
                  <a:ext uri="{0D108BD9-81ED-4DB2-BD59-A6C34878D82A}">
                    <a16:rowId xmlns:a16="http://schemas.microsoft.com/office/drawing/2014/main" val="702590708"/>
                  </a:ext>
                </a:extLst>
              </a:tr>
              <a:tr h="370840">
                <a:tc>
                  <a:txBody>
                    <a:bodyPr/>
                    <a:lstStyle/>
                    <a:p>
                      <a:r>
                        <a:rPr lang="zh-CN" altLang="en-US" dirty="0"/>
                        <a:t>期初支付</a:t>
                      </a:r>
                      <a:r>
                        <a:rPr lang="en-US" altLang="zh-CN" dirty="0"/>
                        <a:t>0</a:t>
                      </a:r>
                      <a:endParaRPr lang="en-US" dirty="0"/>
                    </a:p>
                  </a:txBody>
                  <a:tcPr/>
                </a:tc>
                <a:tc>
                  <a:txBody>
                    <a:bodyPr/>
                    <a:lstStyle/>
                    <a:p>
                      <a:r>
                        <a:rPr lang="zh-CN" altLang="en-US" dirty="0"/>
                        <a:t>期末流入：</a:t>
                      </a:r>
                      <a:r>
                        <a:rPr lang="en-US" altLang="zh-CN" dirty="0"/>
                        <a:t>92-90=2</a:t>
                      </a:r>
                      <a:endParaRPr lang="en-US" dirty="0"/>
                    </a:p>
                  </a:txBody>
                  <a:tcPr/>
                </a:tc>
                <a:tc>
                  <a:txBody>
                    <a:bodyPr/>
                    <a:lstStyle/>
                    <a:p>
                      <a:r>
                        <a:rPr lang="zh-CN" altLang="en-US" dirty="0"/>
                        <a:t>期末流入：</a:t>
                      </a:r>
                      <a:r>
                        <a:rPr lang="en-US" altLang="zh-CN" dirty="0"/>
                        <a:t>92-</a:t>
                      </a:r>
                      <a:r>
                        <a:rPr lang="zh-CN" altLang="en-US" dirty="0"/>
                        <a:t>市场价格</a:t>
                      </a:r>
                      <a:r>
                        <a:rPr lang="en-US" altLang="zh-CN" dirty="0"/>
                        <a:t>&gt;2</a:t>
                      </a:r>
                      <a:endParaRPr lang="en-US" dirty="0"/>
                    </a:p>
                  </a:txBody>
                  <a:tcPr/>
                </a:tc>
                <a:extLst>
                  <a:ext uri="{0D108BD9-81ED-4DB2-BD59-A6C34878D82A}">
                    <a16:rowId xmlns:a16="http://schemas.microsoft.com/office/drawing/2014/main" val="895907236"/>
                  </a:ext>
                </a:extLst>
              </a:tr>
            </a:tbl>
          </a:graphicData>
        </a:graphic>
      </p:graphicFrame>
      <p:sp>
        <p:nvSpPr>
          <p:cNvPr id="5" name="TextBox 4">
            <a:extLst>
              <a:ext uri="{FF2B5EF4-FFF2-40B4-BE49-F238E27FC236}">
                <a16:creationId xmlns:a16="http://schemas.microsoft.com/office/drawing/2014/main" id="{F7E97702-2ADC-42CC-B830-25DB91E184D1}"/>
              </a:ext>
            </a:extLst>
          </p:cNvPr>
          <p:cNvSpPr txBox="1"/>
          <p:nvPr/>
        </p:nvSpPr>
        <p:spPr>
          <a:xfrm>
            <a:off x="1023937" y="2421696"/>
            <a:ext cx="9720261" cy="646331"/>
          </a:xfrm>
          <a:prstGeom prst="rect">
            <a:avLst/>
          </a:prstGeom>
          <a:noFill/>
        </p:spPr>
        <p:txBody>
          <a:bodyPr wrap="square" rtlCol="0">
            <a:spAutoFit/>
          </a:bodyPr>
          <a:lstStyle/>
          <a:p>
            <a:r>
              <a:rPr lang="zh-CN" altLang="en-US" dirty="0"/>
              <a:t>举个例子市场有执行价格</a:t>
            </a:r>
            <a:r>
              <a:rPr lang="en-US" altLang="zh-CN" dirty="0"/>
              <a:t>90</a:t>
            </a:r>
            <a:r>
              <a:rPr lang="zh-CN" altLang="en-US" dirty="0"/>
              <a:t>的一个月后到期的看涨期权，标的资产现货价格为</a:t>
            </a:r>
            <a:r>
              <a:rPr lang="en-US" altLang="zh-CN" dirty="0"/>
              <a:t>100</a:t>
            </a:r>
            <a:r>
              <a:rPr lang="zh-CN" altLang="en-US" dirty="0"/>
              <a:t>，执行价格现值</a:t>
            </a:r>
            <a:r>
              <a:rPr lang="en-US" altLang="zh-CN" dirty="0"/>
              <a:t>=89.9</a:t>
            </a:r>
            <a:r>
              <a:rPr lang="zh-CN" altLang="en-US" dirty="0"/>
              <a:t>，期权价格</a:t>
            </a:r>
            <a:r>
              <a:rPr lang="en-US" altLang="zh-CN" dirty="0"/>
              <a:t>8</a:t>
            </a:r>
            <a:r>
              <a:rPr lang="zh-CN" altLang="en-US" dirty="0"/>
              <a:t>元，是否存在套利例会。</a:t>
            </a:r>
            <a:endParaRPr lang="en-US" dirty="0"/>
          </a:p>
        </p:txBody>
      </p:sp>
    </p:spTree>
    <p:extLst>
      <p:ext uri="{BB962C8B-B14F-4D97-AF65-F5344CB8AC3E}">
        <p14:creationId xmlns:p14="http://schemas.microsoft.com/office/powerpoint/2010/main" val="30489437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C9B-FFB9-43BA-9B2E-33265038B394}"/>
              </a:ext>
            </a:extLst>
          </p:cNvPr>
          <p:cNvSpPr>
            <a:spLocks noGrp="1"/>
          </p:cNvSpPr>
          <p:nvPr>
            <p:ph type="title"/>
          </p:nvPr>
        </p:nvSpPr>
        <p:spPr/>
        <p:txBody>
          <a:bodyPr>
            <a:normAutofit/>
          </a:bodyPr>
          <a:lstStyle/>
          <a:p>
            <a:r>
              <a:rPr lang="en-US" sz="4400" dirty="0"/>
              <a:t>Pricing and valuation of option</a:t>
            </a:r>
            <a:br>
              <a:rPr lang="en-US" sz="4400" dirty="0"/>
            </a:br>
            <a:r>
              <a:rPr lang="en-US" sz="3600" dirty="0"/>
              <a:t>upper and lower bound</a:t>
            </a:r>
          </a:p>
        </p:txBody>
      </p:sp>
      <p:sp>
        <p:nvSpPr>
          <p:cNvPr id="3" name="Content Placeholder 2">
            <a:extLst>
              <a:ext uri="{FF2B5EF4-FFF2-40B4-BE49-F238E27FC236}">
                <a16:creationId xmlns:a16="http://schemas.microsoft.com/office/drawing/2014/main" id="{D5622763-C2AF-4072-A400-698ECEDA1756}"/>
              </a:ext>
            </a:extLst>
          </p:cNvPr>
          <p:cNvSpPr>
            <a:spLocks noGrp="1"/>
          </p:cNvSpPr>
          <p:nvPr>
            <p:ph idx="1"/>
          </p:nvPr>
        </p:nvSpPr>
        <p:spPr/>
        <p:txBody>
          <a:bodyPr/>
          <a:lstStyle/>
          <a:p>
            <a:pPr marL="0" indent="0" defTabSz="457200">
              <a:buNone/>
            </a:pPr>
            <a:r>
              <a:rPr lang="zh-CN" altLang="en-US" sz="1800" dirty="0"/>
              <a:t>举个例子市场有执行价格</a:t>
            </a:r>
            <a:r>
              <a:rPr lang="en-US" altLang="zh-CN" sz="1800" dirty="0"/>
              <a:t>110</a:t>
            </a:r>
            <a:r>
              <a:rPr lang="zh-CN" altLang="en-US" sz="1800" dirty="0"/>
              <a:t>的一个月后到期的看跌期权，标的资产现货价格为</a:t>
            </a:r>
            <a:r>
              <a:rPr lang="en-US" altLang="zh-CN" sz="1800" dirty="0"/>
              <a:t>100</a:t>
            </a:r>
            <a:r>
              <a:rPr lang="zh-CN" altLang="en-US" sz="1800" dirty="0"/>
              <a:t>，执行价格现值</a:t>
            </a:r>
            <a:r>
              <a:rPr lang="en-US" altLang="zh-CN" sz="1800" dirty="0"/>
              <a:t>=109.8</a:t>
            </a:r>
            <a:r>
              <a:rPr lang="zh-CN" altLang="en-US" sz="1800" dirty="0"/>
              <a:t>，期权价格</a:t>
            </a:r>
            <a:r>
              <a:rPr lang="en-US" altLang="zh-CN" sz="1800" dirty="0"/>
              <a:t>8</a:t>
            </a:r>
            <a:r>
              <a:rPr lang="zh-CN" altLang="en-US" sz="1800" dirty="0"/>
              <a:t>元，是否存在套利例会。</a:t>
            </a:r>
            <a:endParaRPr lang="en-US" sz="1800" dirty="0"/>
          </a:p>
          <a:p>
            <a:endParaRPr lang="en-US" dirty="0"/>
          </a:p>
        </p:txBody>
      </p:sp>
      <p:graphicFrame>
        <p:nvGraphicFramePr>
          <p:cNvPr id="4" name="Table 3">
            <a:extLst>
              <a:ext uri="{FF2B5EF4-FFF2-40B4-BE49-F238E27FC236}">
                <a16:creationId xmlns:a16="http://schemas.microsoft.com/office/drawing/2014/main" id="{38190452-A4CC-4B39-BFF1-977EED9CD22C}"/>
              </a:ext>
            </a:extLst>
          </p:cNvPr>
          <p:cNvGraphicFramePr>
            <a:graphicFrameLocks noGrp="1"/>
          </p:cNvGraphicFramePr>
          <p:nvPr>
            <p:extLst>
              <p:ext uri="{D42A27DB-BD31-4B8C-83A1-F6EECF244321}">
                <p14:modId xmlns:p14="http://schemas.microsoft.com/office/powerpoint/2010/main" val="2892257081"/>
              </p:ext>
            </p:extLst>
          </p:nvPr>
        </p:nvGraphicFramePr>
        <p:xfrm>
          <a:off x="1024128" y="3351610"/>
          <a:ext cx="9533610" cy="2921174"/>
        </p:xfrm>
        <a:graphic>
          <a:graphicData uri="http://schemas.openxmlformats.org/drawingml/2006/table">
            <a:tbl>
              <a:tblPr firstRow="1" bandRow="1">
                <a:tableStyleId>{5C22544A-7EE6-4342-B048-85BDC9FD1C3A}</a:tableStyleId>
              </a:tblPr>
              <a:tblGrid>
                <a:gridCol w="3177870">
                  <a:extLst>
                    <a:ext uri="{9D8B030D-6E8A-4147-A177-3AD203B41FA5}">
                      <a16:colId xmlns:a16="http://schemas.microsoft.com/office/drawing/2014/main" val="2939465305"/>
                    </a:ext>
                  </a:extLst>
                </a:gridCol>
                <a:gridCol w="3177870">
                  <a:extLst>
                    <a:ext uri="{9D8B030D-6E8A-4147-A177-3AD203B41FA5}">
                      <a16:colId xmlns:a16="http://schemas.microsoft.com/office/drawing/2014/main" val="1481773104"/>
                    </a:ext>
                  </a:extLst>
                </a:gridCol>
                <a:gridCol w="3177870">
                  <a:extLst>
                    <a:ext uri="{9D8B030D-6E8A-4147-A177-3AD203B41FA5}">
                      <a16:colId xmlns:a16="http://schemas.microsoft.com/office/drawing/2014/main" val="1550805571"/>
                    </a:ext>
                  </a:extLst>
                </a:gridCol>
              </a:tblGrid>
              <a:tr h="633757">
                <a:tc>
                  <a:txBody>
                    <a:bodyPr/>
                    <a:lstStyle/>
                    <a:p>
                      <a:r>
                        <a:rPr lang="zh-CN" altLang="en-US" dirty="0"/>
                        <a:t>期初操作</a:t>
                      </a:r>
                      <a:endParaRPr lang="en-US" dirty="0"/>
                    </a:p>
                  </a:txBody>
                  <a:tcPr/>
                </a:tc>
                <a:tc>
                  <a:txBody>
                    <a:bodyPr/>
                    <a:lstStyle/>
                    <a:p>
                      <a:r>
                        <a:rPr lang="zh-CN" altLang="en-US" dirty="0"/>
                        <a:t>一个月后现货价格小于</a:t>
                      </a:r>
                      <a:r>
                        <a:rPr lang="en-US" altLang="zh-CN" dirty="0"/>
                        <a:t>110</a:t>
                      </a:r>
                      <a:r>
                        <a:rPr lang="zh-CN" altLang="en-US" dirty="0"/>
                        <a:t>，行权</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一个月后现货价格大于</a:t>
                      </a:r>
                      <a:r>
                        <a:rPr lang="en-US" altLang="zh-CN" dirty="0"/>
                        <a:t>110</a:t>
                      </a:r>
                      <a:r>
                        <a:rPr lang="zh-CN" altLang="en-US" dirty="0"/>
                        <a:t>，不行权</a:t>
                      </a:r>
                      <a:endParaRPr lang="en-US" dirty="0"/>
                    </a:p>
                  </a:txBody>
                  <a:tcPr/>
                </a:tc>
                <a:extLst>
                  <a:ext uri="{0D108BD9-81ED-4DB2-BD59-A6C34878D82A}">
                    <a16:rowId xmlns:a16="http://schemas.microsoft.com/office/drawing/2014/main" val="904520035"/>
                  </a:ext>
                </a:extLst>
              </a:tr>
              <a:tr h="633757">
                <a:tc>
                  <a:txBody>
                    <a:bodyPr/>
                    <a:lstStyle/>
                    <a:p>
                      <a:r>
                        <a:rPr lang="zh-CN" altLang="en-US" dirty="0"/>
                        <a:t>买入看跌期权（支出</a:t>
                      </a:r>
                      <a:r>
                        <a:rPr lang="en-US" altLang="zh-CN" dirty="0"/>
                        <a:t>8</a:t>
                      </a:r>
                      <a:r>
                        <a:rPr lang="zh-CN" altLang="en-US" dirty="0"/>
                        <a:t>）</a:t>
                      </a:r>
                      <a:endParaRPr lang="en-US" dirty="0"/>
                    </a:p>
                  </a:txBody>
                  <a:tcPr/>
                </a:tc>
                <a:tc>
                  <a:txBody>
                    <a:bodyPr/>
                    <a:lstStyle/>
                    <a:p>
                      <a:r>
                        <a:rPr lang="zh-CN" altLang="en-US" dirty="0"/>
                        <a:t>以</a:t>
                      </a:r>
                      <a:r>
                        <a:rPr lang="en-US" altLang="zh-CN" dirty="0"/>
                        <a:t>110</a:t>
                      </a:r>
                      <a:r>
                        <a:rPr lang="zh-CN" altLang="en-US" dirty="0"/>
                        <a:t>卖出标的资产（收入</a:t>
                      </a:r>
                      <a:r>
                        <a:rPr lang="en-US" altLang="zh-CN" dirty="0"/>
                        <a:t>110</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以较高的市场价格卖出标的资产（收入市场价格）</a:t>
                      </a:r>
                      <a:endParaRPr lang="en-US" dirty="0"/>
                    </a:p>
                  </a:txBody>
                  <a:tcPr/>
                </a:tc>
                <a:extLst>
                  <a:ext uri="{0D108BD9-81ED-4DB2-BD59-A6C34878D82A}">
                    <a16:rowId xmlns:a16="http://schemas.microsoft.com/office/drawing/2014/main" val="3202299952"/>
                  </a:ext>
                </a:extLst>
              </a:tr>
              <a:tr h="633757">
                <a:tc>
                  <a:txBody>
                    <a:bodyPr/>
                    <a:lstStyle/>
                    <a:p>
                      <a:r>
                        <a:rPr lang="zh-CN" altLang="en-US" dirty="0"/>
                        <a:t>借钱买标的资产（支出</a:t>
                      </a:r>
                      <a:r>
                        <a:rPr lang="en-US" altLang="zh-CN" dirty="0"/>
                        <a:t>100</a:t>
                      </a:r>
                      <a:r>
                        <a:rPr lang="zh-CN" altLang="en-US" dirty="0"/>
                        <a:t>）</a:t>
                      </a:r>
                      <a:endParaRPr lang="en-US" dirty="0"/>
                    </a:p>
                  </a:txBody>
                  <a:tcPr/>
                </a:tc>
                <a:tc>
                  <a:txBody>
                    <a:bodyPr/>
                    <a:lstStyle/>
                    <a:p>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归还借款</a:t>
                      </a:r>
                      <a:r>
                        <a:rPr lang="en-US" altLang="zh-CN" dirty="0"/>
                        <a:t>108</a:t>
                      </a:r>
                      <a:r>
                        <a:rPr lang="zh-CN" altLang="en-US" dirty="0"/>
                        <a:t>（不考虑利息）（支出</a:t>
                      </a:r>
                      <a:r>
                        <a:rPr lang="en-US" altLang="zh-CN" dirty="0"/>
                        <a:t>108</a:t>
                      </a:r>
                      <a:r>
                        <a:rPr lang="zh-CN" altLang="en-US" dirty="0"/>
                        <a:t>）</a:t>
                      </a:r>
                      <a:endParaRPr lang="en-US" dirty="0"/>
                    </a:p>
                  </a:txBody>
                  <a:tcPr/>
                </a:tc>
                <a:extLst>
                  <a:ext uri="{0D108BD9-81ED-4DB2-BD59-A6C34878D82A}">
                    <a16:rowId xmlns:a16="http://schemas.microsoft.com/office/drawing/2014/main" val="1591753682"/>
                  </a:ext>
                </a:extLst>
              </a:tr>
              <a:tr h="367177">
                <a:tc>
                  <a:txBody>
                    <a:bodyPr/>
                    <a:lstStyle/>
                    <a:p>
                      <a:r>
                        <a:rPr lang="zh-CN" altLang="en-US" dirty="0"/>
                        <a:t>借入</a:t>
                      </a:r>
                      <a:r>
                        <a:rPr lang="en-US" altLang="zh-CN" dirty="0"/>
                        <a:t>108</a:t>
                      </a:r>
                      <a:r>
                        <a:rPr lang="zh-CN" altLang="en-US" dirty="0"/>
                        <a:t>（收入</a:t>
                      </a:r>
                      <a:r>
                        <a:rPr lang="en-US" altLang="zh-CN" dirty="0"/>
                        <a:t>108</a:t>
                      </a:r>
                      <a:r>
                        <a:rPr lang="zh-CN" altLang="en-US" dirty="0"/>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99959606"/>
                  </a:ext>
                </a:extLst>
              </a:tr>
              <a:tr h="633757">
                <a:tc>
                  <a:txBody>
                    <a:bodyPr/>
                    <a:lstStyle/>
                    <a:p>
                      <a:r>
                        <a:rPr lang="zh-CN" altLang="en-US" dirty="0"/>
                        <a:t>期初支付为</a:t>
                      </a:r>
                      <a:r>
                        <a:rPr lang="en-US" altLang="zh-CN" dirty="0"/>
                        <a:t>0</a:t>
                      </a:r>
                      <a:endParaRPr lang="en-US" dirty="0"/>
                    </a:p>
                  </a:txBody>
                  <a:tcPr/>
                </a:tc>
                <a:tc>
                  <a:txBody>
                    <a:bodyPr/>
                    <a:lstStyle/>
                    <a:p>
                      <a:r>
                        <a:rPr lang="zh-CN" altLang="en-US" dirty="0"/>
                        <a:t>期末流入：</a:t>
                      </a:r>
                      <a:r>
                        <a:rPr lang="en-US" altLang="zh-CN" dirty="0"/>
                        <a:t>110-108=2</a:t>
                      </a:r>
                      <a:endParaRPr lang="en-US" dirty="0"/>
                    </a:p>
                  </a:txBody>
                  <a:tcPr/>
                </a:tc>
                <a:tc>
                  <a:txBody>
                    <a:bodyPr/>
                    <a:lstStyle/>
                    <a:p>
                      <a:r>
                        <a:rPr lang="zh-CN" altLang="en-US" dirty="0"/>
                        <a:t>期末流入：市场价格</a:t>
                      </a:r>
                      <a:r>
                        <a:rPr lang="en-US" altLang="zh-CN" dirty="0"/>
                        <a:t>-108&gt;2</a:t>
                      </a:r>
                      <a:endParaRPr lang="en-US" dirty="0"/>
                    </a:p>
                  </a:txBody>
                  <a:tcPr/>
                </a:tc>
                <a:extLst>
                  <a:ext uri="{0D108BD9-81ED-4DB2-BD59-A6C34878D82A}">
                    <a16:rowId xmlns:a16="http://schemas.microsoft.com/office/drawing/2014/main" val="1127344454"/>
                  </a:ext>
                </a:extLst>
              </a:tr>
            </a:tbl>
          </a:graphicData>
        </a:graphic>
      </p:graphicFrame>
    </p:spTree>
    <p:extLst>
      <p:ext uri="{BB962C8B-B14F-4D97-AF65-F5344CB8AC3E}">
        <p14:creationId xmlns:p14="http://schemas.microsoft.com/office/powerpoint/2010/main" val="20041265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4FA6985E-1C56-7293-CF84-CF19BE6EA854}"/>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5BDF9502-66CD-413D-8520-4D1C323CE5E9}"/>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replication</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E1B7FB-E947-43DA-9214-B8D6B6FAD3D3}"/>
              </a:ext>
            </a:extLst>
          </p:cNvPr>
          <p:cNvSpPr>
            <a:spLocks noGrp="1"/>
          </p:cNvSpPr>
          <p:nvPr>
            <p:ph idx="1"/>
          </p:nvPr>
        </p:nvSpPr>
        <p:spPr>
          <a:xfrm>
            <a:off x="1024128" y="2286000"/>
            <a:ext cx="9720073" cy="4023360"/>
          </a:xfrm>
        </p:spPr>
        <p:txBody>
          <a:bodyPr>
            <a:normAutofit/>
          </a:bodyPr>
          <a:lstStyle/>
          <a:p>
            <a:r>
              <a:rPr lang="en-US" sz="2000" dirty="0"/>
              <a:t>In order to replicate the call option at contract inception (t = 0), </a:t>
            </a:r>
            <a:r>
              <a:rPr lang="en-US" sz="2000" dirty="0">
                <a:solidFill>
                  <a:srgbClr val="FF0000"/>
                </a:solidFill>
              </a:rPr>
              <a:t>we also must borrow at the risk-free rate, r, and use the proceeds to purchase the underlying at price of S0.</a:t>
            </a:r>
          </a:p>
          <a:p>
            <a:r>
              <a:rPr lang="en-US" sz="2000" b="1" dirty="0"/>
              <a:t>Exercise </a:t>
            </a:r>
            <a:r>
              <a:rPr lang="en-US" sz="2000" dirty="0"/>
              <a:t>(</a:t>
            </a:r>
            <a:r>
              <a:rPr lang="en-US" sz="2000" i="1" dirty="0"/>
              <a:t>ST </a:t>
            </a:r>
            <a:r>
              <a:rPr lang="en-US" sz="2000" dirty="0"/>
              <a:t>&gt; </a:t>
            </a:r>
            <a:r>
              <a:rPr lang="en-US" sz="2000" i="1" dirty="0"/>
              <a:t>X</a:t>
            </a:r>
            <a:r>
              <a:rPr lang="en-US" sz="2000" dirty="0"/>
              <a:t>): Sell the underlying for </a:t>
            </a:r>
            <a:r>
              <a:rPr lang="en-US" sz="2000" i="1" dirty="0"/>
              <a:t>ST </a:t>
            </a:r>
            <a:r>
              <a:rPr lang="en-US" sz="2000" dirty="0"/>
              <a:t>and use the proceeds to repay </a:t>
            </a:r>
            <a:r>
              <a:rPr lang="en-US" sz="2000" i="1" dirty="0"/>
              <a:t>X</a:t>
            </a:r>
            <a:r>
              <a:rPr lang="en-US" sz="2000" dirty="0"/>
              <a:t>.</a:t>
            </a:r>
          </a:p>
          <a:p>
            <a:r>
              <a:rPr lang="en-US" sz="2000" b="1" dirty="0"/>
              <a:t>No exercise </a:t>
            </a:r>
            <a:r>
              <a:rPr lang="en-US" sz="2000" dirty="0"/>
              <a:t>(</a:t>
            </a:r>
            <a:r>
              <a:rPr lang="en-US" sz="2000" i="1" dirty="0"/>
              <a:t>ST </a:t>
            </a:r>
            <a:r>
              <a:rPr lang="en-US" sz="2000" dirty="0"/>
              <a:t>&lt; </a:t>
            </a:r>
            <a:r>
              <a:rPr lang="en-US" sz="2000" i="1" dirty="0"/>
              <a:t>X</a:t>
            </a:r>
            <a:r>
              <a:rPr lang="en-US" sz="2000" dirty="0"/>
              <a:t>): No settlement is required.</a:t>
            </a:r>
          </a:p>
          <a:p>
            <a:r>
              <a:rPr lang="en-US" sz="2000" dirty="0"/>
              <a:t>The non-linear payoff profile of an option requires that the replicating transaction be adjusted as this likelihood changes.</a:t>
            </a:r>
          </a:p>
          <a:p>
            <a:r>
              <a:rPr lang="en-US" sz="2000" dirty="0"/>
              <a:t>In order to replicate the put option at contract inception (t = 0), </a:t>
            </a:r>
            <a:r>
              <a:rPr lang="en-US" sz="2000" dirty="0">
                <a:solidFill>
                  <a:srgbClr val="FF0000"/>
                </a:solidFill>
              </a:rPr>
              <a:t>we must sell the underlying short at a price of S0 and lend the proceeds at the risk-free rate, r.</a:t>
            </a:r>
          </a:p>
          <a:p>
            <a:r>
              <a:rPr lang="en-US" sz="2000" b="1" dirty="0"/>
              <a:t>Exercise </a:t>
            </a:r>
            <a:r>
              <a:rPr lang="en-US" sz="2000" dirty="0"/>
              <a:t>(</a:t>
            </a:r>
            <a:r>
              <a:rPr lang="en-US" sz="2000" i="1" dirty="0"/>
              <a:t>ST </a:t>
            </a:r>
            <a:r>
              <a:rPr lang="en-US" sz="2000" dirty="0"/>
              <a:t>&lt; </a:t>
            </a:r>
            <a:r>
              <a:rPr lang="en-US" sz="2000" i="1" dirty="0"/>
              <a:t>X</a:t>
            </a:r>
            <a:r>
              <a:rPr lang="en-US" sz="2000" dirty="0"/>
              <a:t>): Purchase the underlying for ST from the proceeds of the risk-free loan.</a:t>
            </a:r>
          </a:p>
          <a:p>
            <a:pPr marL="0" indent="0">
              <a:buNone/>
            </a:pPr>
            <a:r>
              <a:rPr lang="en-US" sz="2000" dirty="0"/>
              <a:t>  </a:t>
            </a:r>
            <a:r>
              <a:rPr lang="en-US" sz="2000" b="1" dirty="0"/>
              <a:t>No exercise </a:t>
            </a:r>
            <a:r>
              <a:rPr lang="en-US" sz="2000" dirty="0"/>
              <a:t>(</a:t>
            </a:r>
            <a:r>
              <a:rPr lang="en-US" sz="2000" i="1" dirty="0"/>
              <a:t>ST </a:t>
            </a:r>
            <a:r>
              <a:rPr lang="en-US" sz="2000" dirty="0"/>
              <a:t>&gt; </a:t>
            </a:r>
            <a:r>
              <a:rPr lang="en-US" sz="2000" i="1" dirty="0"/>
              <a:t>X</a:t>
            </a:r>
            <a:r>
              <a:rPr lang="en-US" sz="2000" dirty="0"/>
              <a:t>): No settlement is required.</a:t>
            </a:r>
          </a:p>
        </p:txBody>
      </p:sp>
    </p:spTree>
    <p:extLst>
      <p:ext uri="{BB962C8B-B14F-4D97-AF65-F5344CB8AC3E}">
        <p14:creationId xmlns:p14="http://schemas.microsoft.com/office/powerpoint/2010/main" val="847878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2114-652A-4961-9A9D-8C70BD6BAFDE}"/>
              </a:ext>
            </a:extLst>
          </p:cNvPr>
          <p:cNvSpPr>
            <a:spLocks noGrp="1"/>
          </p:cNvSpPr>
          <p:nvPr>
            <p:ph type="title"/>
          </p:nvPr>
        </p:nvSpPr>
        <p:spPr>
          <a:xfrm>
            <a:off x="1024128" y="585216"/>
            <a:ext cx="9720072" cy="1499616"/>
          </a:xfrm>
        </p:spPr>
        <p:txBody>
          <a:bodyPr>
            <a:normAutofit fontScale="90000"/>
          </a:bodyPr>
          <a:lstStyle/>
          <a:p>
            <a:r>
              <a:rPr lang="en-US" sz="4900" dirty="0"/>
              <a:t>Pricing and valuation of option</a:t>
            </a:r>
            <a:br>
              <a:rPr lang="en-US" dirty="0"/>
            </a:br>
            <a:r>
              <a:rPr lang="en-US" sz="4000" dirty="0"/>
              <a:t>factors affect option value</a:t>
            </a:r>
          </a:p>
        </p:txBody>
      </p:sp>
      <p:graphicFrame>
        <p:nvGraphicFramePr>
          <p:cNvPr id="4" name="Content Placeholder 3">
            <a:extLst>
              <a:ext uri="{FF2B5EF4-FFF2-40B4-BE49-F238E27FC236}">
                <a16:creationId xmlns:a16="http://schemas.microsoft.com/office/drawing/2014/main" id="{15319B04-5FF7-41F8-8BB5-EA4D1C4B5F98}"/>
              </a:ext>
            </a:extLst>
          </p:cNvPr>
          <p:cNvGraphicFramePr>
            <a:graphicFrameLocks noGrp="1"/>
          </p:cNvGraphicFramePr>
          <p:nvPr>
            <p:ph idx="1"/>
            <p:extLst>
              <p:ext uri="{D42A27DB-BD31-4B8C-83A1-F6EECF244321}">
                <p14:modId xmlns:p14="http://schemas.microsoft.com/office/powerpoint/2010/main" val="3163210715"/>
              </p:ext>
            </p:extLst>
          </p:nvPr>
        </p:nvGraphicFramePr>
        <p:xfrm>
          <a:off x="1172803" y="2286000"/>
          <a:ext cx="9422531" cy="4022729"/>
        </p:xfrm>
        <a:graphic>
          <a:graphicData uri="http://schemas.openxmlformats.org/drawingml/2006/table">
            <a:tbl>
              <a:tblPr firstRow="1" bandRow="1">
                <a:tableStyleId>{5C22544A-7EE6-4342-B048-85BDC9FD1C3A}</a:tableStyleId>
              </a:tblPr>
              <a:tblGrid>
                <a:gridCol w="4217199">
                  <a:extLst>
                    <a:ext uri="{9D8B030D-6E8A-4147-A177-3AD203B41FA5}">
                      <a16:colId xmlns:a16="http://schemas.microsoft.com/office/drawing/2014/main" val="3242059089"/>
                    </a:ext>
                  </a:extLst>
                </a:gridCol>
                <a:gridCol w="2677888">
                  <a:extLst>
                    <a:ext uri="{9D8B030D-6E8A-4147-A177-3AD203B41FA5}">
                      <a16:colId xmlns:a16="http://schemas.microsoft.com/office/drawing/2014/main" val="390945298"/>
                    </a:ext>
                  </a:extLst>
                </a:gridCol>
                <a:gridCol w="2527444">
                  <a:extLst>
                    <a:ext uri="{9D8B030D-6E8A-4147-A177-3AD203B41FA5}">
                      <a16:colId xmlns:a16="http://schemas.microsoft.com/office/drawing/2014/main" val="567103228"/>
                    </a:ext>
                  </a:extLst>
                </a:gridCol>
              </a:tblGrid>
              <a:tr h="523669">
                <a:tc>
                  <a:txBody>
                    <a:bodyPr/>
                    <a:lstStyle/>
                    <a:p>
                      <a:r>
                        <a:rPr lang="en-US" sz="2300"/>
                        <a:t>Factor</a:t>
                      </a:r>
                    </a:p>
                  </a:txBody>
                  <a:tcPr marL="119016" marR="119016" marT="59508" marB="59508"/>
                </a:tc>
                <a:tc>
                  <a:txBody>
                    <a:bodyPr/>
                    <a:lstStyle/>
                    <a:p>
                      <a:r>
                        <a:rPr lang="en-US" sz="2300"/>
                        <a:t>Call value</a:t>
                      </a:r>
                    </a:p>
                  </a:txBody>
                  <a:tcPr marL="119016" marR="119016" marT="59508" marB="59508"/>
                </a:tc>
                <a:tc>
                  <a:txBody>
                    <a:bodyPr/>
                    <a:lstStyle/>
                    <a:p>
                      <a:r>
                        <a:rPr lang="en-US" sz="2300"/>
                        <a:t>Put value</a:t>
                      </a:r>
                    </a:p>
                  </a:txBody>
                  <a:tcPr marL="119016" marR="119016" marT="59508" marB="59508"/>
                </a:tc>
                <a:extLst>
                  <a:ext uri="{0D108BD9-81ED-4DB2-BD59-A6C34878D82A}">
                    <a16:rowId xmlns:a16="http://schemas.microsoft.com/office/drawing/2014/main" val="3827641853"/>
                  </a:ext>
                </a:extLst>
              </a:tr>
              <a:tr h="523669">
                <a:tc>
                  <a:txBody>
                    <a:bodyPr/>
                    <a:lstStyle/>
                    <a:p>
                      <a:r>
                        <a:rPr lang="en-US" sz="2300"/>
                        <a:t>Value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809832849"/>
                  </a:ext>
                </a:extLst>
              </a:tr>
              <a:tr h="523669">
                <a:tc>
                  <a:txBody>
                    <a:bodyPr/>
                    <a:lstStyle/>
                    <a:p>
                      <a:r>
                        <a:rPr lang="en-US" sz="2300"/>
                        <a:t>Exercise price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70236016"/>
                  </a:ext>
                </a:extLst>
              </a:tr>
              <a:tr h="523669">
                <a:tc>
                  <a:txBody>
                    <a:bodyPr/>
                    <a:lstStyle/>
                    <a:p>
                      <a:r>
                        <a:rPr lang="en-US" sz="2300"/>
                        <a:t>Time to expiration</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493638636"/>
                  </a:ext>
                </a:extLst>
              </a:tr>
              <a:tr h="523669">
                <a:tc>
                  <a:txBody>
                    <a:bodyPr/>
                    <a:lstStyle/>
                    <a:p>
                      <a:r>
                        <a:rPr lang="en-US" sz="2300"/>
                        <a:t>Risk free interest rate</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1187448362"/>
                  </a:ext>
                </a:extLst>
              </a:tr>
              <a:tr h="523669">
                <a:tc>
                  <a:txBody>
                    <a:bodyPr/>
                    <a:lstStyle/>
                    <a:p>
                      <a:r>
                        <a:rPr lang="en-US" sz="2300"/>
                        <a:t>Volatility of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3916519887"/>
                  </a:ext>
                </a:extLst>
              </a:tr>
              <a:tr h="880715">
                <a:tc>
                  <a:txBody>
                    <a:bodyPr/>
                    <a:lstStyle/>
                    <a:p>
                      <a:r>
                        <a:rPr lang="en-US" sz="2300"/>
                        <a:t>Income/cost related to owning the underlying</a:t>
                      </a:r>
                    </a:p>
                  </a:txBody>
                  <a:tcPr marL="119016" marR="119016" marT="59508" marB="59508"/>
                </a:tc>
                <a:tc>
                  <a:txBody>
                    <a:bodyPr/>
                    <a:lstStyle/>
                    <a:p>
                      <a:r>
                        <a:rPr lang="en-US" sz="2300"/>
                        <a:t>-/+</a:t>
                      </a:r>
                    </a:p>
                  </a:txBody>
                  <a:tcPr marL="119016" marR="119016" marT="59508" marB="59508"/>
                </a:tc>
                <a:tc>
                  <a:txBody>
                    <a:bodyPr/>
                    <a:lstStyle/>
                    <a:p>
                      <a:r>
                        <a:rPr lang="en-US" sz="2300"/>
                        <a:t>+/-</a:t>
                      </a:r>
                    </a:p>
                  </a:txBody>
                  <a:tcPr marL="119016" marR="119016" marT="59508" marB="59508"/>
                </a:tc>
                <a:extLst>
                  <a:ext uri="{0D108BD9-81ED-4DB2-BD59-A6C34878D82A}">
                    <a16:rowId xmlns:a16="http://schemas.microsoft.com/office/drawing/2014/main" val="2275587916"/>
                  </a:ext>
                </a:extLst>
              </a:tr>
            </a:tbl>
          </a:graphicData>
        </a:graphic>
      </p:graphicFrame>
    </p:spTree>
    <p:extLst>
      <p:ext uri="{BB962C8B-B14F-4D97-AF65-F5344CB8AC3E}">
        <p14:creationId xmlns:p14="http://schemas.microsoft.com/office/powerpoint/2010/main" val="2289994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B52-E3D8-44FC-820D-BCB2C91FBC43}"/>
              </a:ext>
            </a:extLst>
          </p:cNvPr>
          <p:cNvSpPr>
            <a:spLocks noGrp="1"/>
          </p:cNvSpPr>
          <p:nvPr>
            <p:ph type="title"/>
          </p:nvPr>
        </p:nvSpPr>
        <p:spPr>
          <a:xfrm>
            <a:off x="1024128" y="585216"/>
            <a:ext cx="8018272" cy="1499616"/>
          </a:xfrm>
        </p:spPr>
        <p:txBody>
          <a:bodyPr>
            <a:normAutofit/>
          </a:bodyPr>
          <a:lstStyle/>
          <a:p>
            <a:r>
              <a:rPr lang="en-US"/>
              <a:t>practices</a:t>
            </a:r>
            <a:endParaRPr lang="en-US" dirty="0"/>
          </a:p>
        </p:txBody>
      </p:sp>
      <p:sp>
        <p:nvSpPr>
          <p:cNvPr id="3" name="Content Placeholder 2">
            <a:extLst>
              <a:ext uri="{FF2B5EF4-FFF2-40B4-BE49-F238E27FC236}">
                <a16:creationId xmlns:a16="http://schemas.microsoft.com/office/drawing/2014/main" id="{1341981F-2630-4898-85C0-355DF4AB0D96}"/>
              </a:ext>
            </a:extLst>
          </p:cNvPr>
          <p:cNvSpPr>
            <a:spLocks noGrp="1"/>
          </p:cNvSpPr>
          <p:nvPr>
            <p:ph idx="1"/>
          </p:nvPr>
        </p:nvSpPr>
        <p:spPr>
          <a:xfrm>
            <a:off x="1024128" y="2286000"/>
            <a:ext cx="8018271" cy="4023360"/>
          </a:xfrm>
        </p:spPr>
        <p:txBody>
          <a:bodyPr>
            <a:normAutofit/>
          </a:bodyPr>
          <a:lstStyle/>
          <a:p>
            <a:r>
              <a:rPr lang="en-US" sz="1500"/>
              <a:t>The </a:t>
            </a:r>
            <a:r>
              <a:rPr lang="en-US" sz="1500" err="1"/>
              <a:t>Viswan</a:t>
            </a:r>
            <a:r>
              <a:rPr lang="en-US" sz="1500"/>
              <a:t> Family Office (VFO) owns non-dividend-paying shares of </a:t>
            </a:r>
            <a:r>
              <a:rPr lang="en-US" sz="1500" err="1"/>
              <a:t>Biomian</a:t>
            </a:r>
            <a:r>
              <a:rPr lang="en-US" sz="1500"/>
              <a:t> Limited that are currently priced (S0) at INR 295 per share. VFO’s CIO is considering an offer to sell shares at a forward price (F0(T)) of INR 300.84 per share in six months based on a risk-free rate of 4%. You have been asked to advise on the purchase of a put option or the sale of a call option with an exercise price (X) equal to the forward price (F0(T)) as alternatives to a forward share sale.</a:t>
            </a:r>
          </a:p>
          <a:p>
            <a:r>
              <a:rPr lang="en-US" sz="1500"/>
              <a:t>1.VFO is considering the purchase of the put option to hedge against a decline in </a:t>
            </a:r>
            <a:r>
              <a:rPr lang="en-US" sz="1500" err="1"/>
              <a:t>Biomian’s</a:t>
            </a:r>
            <a:r>
              <a:rPr lang="en-US" sz="1500"/>
              <a:t> share price. Which of the following statements best characterizes the trade-off between the put and the forward based on no-arbitrage pricing?</a:t>
            </a:r>
          </a:p>
          <a:p>
            <a:r>
              <a:rPr lang="en-US" sz="1500"/>
              <a:t>A. The gain on the forward sale will equal the purchased put option’s profit at maturity provided the put option ends up in the money at maturity.</a:t>
            </a:r>
          </a:p>
          <a:p>
            <a:r>
              <a:rPr lang="en-US" sz="1500"/>
              <a:t>B. The loss on the forward sale will exceed the loss on the purchased put at maturity if </a:t>
            </a:r>
            <a:r>
              <a:rPr lang="en-US" sz="1500" err="1"/>
              <a:t>Biomian’s</a:t>
            </a:r>
            <a:r>
              <a:rPr lang="en-US" sz="1500"/>
              <a:t> share price exceeds the forward price by more than the initial put premium paid.</a:t>
            </a:r>
          </a:p>
          <a:p>
            <a:r>
              <a:rPr lang="en-US" sz="1500"/>
              <a:t>C. We do not have enough information to answer this question, since we do not know the time value of the option at maturity.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23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519671"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6A57-F188-4144-ADC6-7BB9158EF8C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BEA8021-1278-401D-98AB-F5755971DFAF}"/>
              </a:ext>
            </a:extLst>
          </p:cNvPr>
          <p:cNvSpPr>
            <a:spLocks noGrp="1"/>
          </p:cNvSpPr>
          <p:nvPr>
            <p:ph idx="1"/>
          </p:nvPr>
        </p:nvSpPr>
        <p:spPr>
          <a:xfrm>
            <a:off x="1024128" y="2286000"/>
            <a:ext cx="8018271" cy="4023360"/>
          </a:xfrm>
        </p:spPr>
        <p:txBody>
          <a:bodyPr>
            <a:normAutofit/>
          </a:bodyPr>
          <a:lstStyle/>
          <a:p>
            <a:r>
              <a:rPr lang="en-US" sz="1700" b="1"/>
              <a:t>2. </a:t>
            </a:r>
            <a:r>
              <a:rPr lang="en-US" sz="1700"/>
              <a:t>In comparing the sold call and purchased put strategies at the forward price, VFO’s CIO is concerned about how an immediate increase in the volatility of the underlying </a:t>
            </a:r>
            <a:r>
              <a:rPr lang="en-US" sz="1700" err="1"/>
              <a:t>Biomian</a:t>
            </a:r>
            <a:r>
              <a:rPr lang="en-US" sz="1700"/>
              <a:t> shares might affect option value. Which of the following statements about this volatility change and its effect on strategy is most accurate?</a:t>
            </a:r>
          </a:p>
          <a:p>
            <a:r>
              <a:rPr lang="en-US" sz="1700"/>
              <a:t>A. An increase in the volatility of the underlying shares has the same effect on call and put option values, so this change should not affect VFO’s strategy decision.</a:t>
            </a:r>
          </a:p>
          <a:p>
            <a:r>
              <a:rPr lang="en-US" sz="1700"/>
              <a:t>B. Since changes in the volatility of the underlying shares have the opposite effect on put versus call options, this change will increase the attractiveness of the put strategy versus the call strategy.</a:t>
            </a:r>
          </a:p>
          <a:p>
            <a:r>
              <a:rPr lang="en-US" sz="1700"/>
              <a:t>C. An increase in the volatility of the underlying shares will increase both the cost of the purchased put strategy and the premium received on the sold call strategy, so this change will increase the attractiveness of the call strategy versus the put strategy.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9614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A552-9B48-4435-B638-CAF3B1BC6D32}"/>
              </a:ext>
            </a:extLst>
          </p:cNvPr>
          <p:cNvSpPr>
            <a:spLocks noGrp="1"/>
          </p:cNvSpPr>
          <p:nvPr>
            <p:ph type="title"/>
          </p:nvPr>
        </p:nvSpPr>
        <p:spPr>
          <a:xfrm>
            <a:off x="1024128" y="585216"/>
            <a:ext cx="8018272" cy="1499616"/>
          </a:xfrm>
        </p:spPr>
        <p:txBody>
          <a:bodyPr>
            <a:normAutofit/>
          </a:bodyPr>
          <a:lstStyle/>
          <a:p>
            <a:r>
              <a:rPr lang="en-US"/>
              <a:t>Put-call parity</a:t>
            </a:r>
          </a:p>
        </p:txBody>
      </p:sp>
      <p:sp>
        <p:nvSpPr>
          <p:cNvPr id="3" name="Content Placeholder 2">
            <a:extLst>
              <a:ext uri="{FF2B5EF4-FFF2-40B4-BE49-F238E27FC236}">
                <a16:creationId xmlns:a16="http://schemas.microsoft.com/office/drawing/2014/main" id="{B56813C7-895A-4FEC-8D55-69F092130C9B}"/>
              </a:ext>
            </a:extLst>
          </p:cNvPr>
          <p:cNvSpPr>
            <a:spLocks noGrp="1"/>
          </p:cNvSpPr>
          <p:nvPr>
            <p:ph idx="1"/>
          </p:nvPr>
        </p:nvSpPr>
        <p:spPr>
          <a:xfrm>
            <a:off x="1024128" y="2286000"/>
            <a:ext cx="8018271" cy="4023360"/>
          </a:xfrm>
        </p:spPr>
        <p:txBody>
          <a:bodyPr>
            <a:normAutofit/>
          </a:bodyPr>
          <a:lstStyle/>
          <a:p>
            <a:r>
              <a:rPr lang="en-US" sz="2000" dirty="0"/>
              <a:t>Put–call parity establishes a relationship that allows the price of a call option to be derived from the price of a put option with the same underlying details and vice versa.</a:t>
            </a:r>
          </a:p>
          <a:p>
            <a:r>
              <a:rPr lang="en-US" sz="2000" dirty="0"/>
              <a:t>Put–call parity holds for </a:t>
            </a:r>
            <a:r>
              <a:rPr lang="en-US" sz="2000" dirty="0">
                <a:solidFill>
                  <a:srgbClr val="FF0000"/>
                </a:solidFill>
              </a:rPr>
              <a:t>European</a:t>
            </a:r>
            <a:r>
              <a:rPr lang="en-US" sz="2000" dirty="0"/>
              <a:t> options with the </a:t>
            </a:r>
            <a:r>
              <a:rPr lang="en-US" sz="2000" dirty="0">
                <a:solidFill>
                  <a:srgbClr val="FF0000"/>
                </a:solidFill>
              </a:rPr>
              <a:t>same exercise price </a:t>
            </a:r>
            <a:r>
              <a:rPr lang="en-US" sz="2000" dirty="0"/>
              <a:t>and </a:t>
            </a:r>
            <a:r>
              <a:rPr lang="en-US" sz="2000" dirty="0">
                <a:solidFill>
                  <a:srgbClr val="FF0000"/>
                </a:solidFill>
              </a:rPr>
              <a:t>expiration date, </a:t>
            </a:r>
            <a:r>
              <a:rPr lang="en-US" sz="2000" dirty="0"/>
              <a:t>representing a no-arbitrage relationship between put option, call option, underlying asset, and risk-free asset prices.</a:t>
            </a:r>
          </a:p>
          <a:p>
            <a:r>
              <a:rPr lang="en-US" sz="2000" dirty="0">
                <a:solidFill>
                  <a:srgbClr val="FF0000"/>
                </a:solidFill>
              </a:rPr>
              <a:t>P</a:t>
            </a:r>
            <a:r>
              <a:rPr lang="en-US" sz="2000" baseline="-25000" dirty="0">
                <a:solidFill>
                  <a:srgbClr val="FF0000"/>
                </a:solidFill>
              </a:rPr>
              <a:t>0</a:t>
            </a:r>
            <a:r>
              <a:rPr lang="en-US" sz="2000" dirty="0">
                <a:solidFill>
                  <a:srgbClr val="FF0000"/>
                </a:solidFill>
              </a:rPr>
              <a:t>+S</a:t>
            </a:r>
            <a:r>
              <a:rPr lang="en-US" sz="2000" baseline="-25000" dirty="0">
                <a:solidFill>
                  <a:srgbClr val="FF0000"/>
                </a:solidFill>
              </a:rPr>
              <a:t>0 </a:t>
            </a:r>
            <a:r>
              <a:rPr lang="en-US" sz="2000" dirty="0">
                <a:solidFill>
                  <a:srgbClr val="FF0000"/>
                </a:solidFill>
              </a:rPr>
              <a:t>=C</a:t>
            </a:r>
            <a:r>
              <a:rPr lang="en-US" sz="2000" baseline="-25000" dirty="0">
                <a:solidFill>
                  <a:srgbClr val="FF0000"/>
                </a:solidFill>
              </a:rPr>
              <a:t>0</a:t>
            </a:r>
            <a:r>
              <a:rPr lang="en-US" sz="2000" dirty="0">
                <a:solidFill>
                  <a:srgbClr val="FF0000"/>
                </a:solidFill>
              </a:rPr>
              <a:t>+X/(1+r)</a:t>
            </a:r>
            <a:r>
              <a:rPr lang="en-US" sz="2000" baseline="30000" dirty="0">
                <a:solidFill>
                  <a:srgbClr val="FF0000"/>
                </a:solidFill>
              </a:rPr>
              <a:t>T</a:t>
            </a:r>
          </a:p>
          <a:p>
            <a:r>
              <a:rPr lang="en-US" sz="2000" dirty="0"/>
              <a:t>This strategy of holding an underlying asset and purchasing a put on the same asset is sometimes called a </a:t>
            </a:r>
            <a:r>
              <a:rPr lang="en-US" sz="2000" dirty="0">
                <a:solidFill>
                  <a:srgbClr val="FF0000"/>
                </a:solidFill>
              </a:rPr>
              <a:t>protective put</a:t>
            </a:r>
            <a:r>
              <a:rPr lang="en-US" sz="2000" dirty="0"/>
              <a:t>.</a:t>
            </a:r>
          </a:p>
          <a:p>
            <a:r>
              <a:rPr lang="en-US" sz="2000" dirty="0"/>
              <a:t>The combination of a purchased call and a risk-free bond is known as a </a:t>
            </a:r>
            <a:r>
              <a:rPr lang="en-US" sz="2000" dirty="0">
                <a:solidFill>
                  <a:srgbClr val="FF0000"/>
                </a:solidFill>
              </a:rPr>
              <a:t>fiduciary call</a:t>
            </a:r>
            <a:r>
              <a:rPr lang="en-US" sz="2000" dirty="0"/>
              <a:t>.</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05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FAE3-1445-447B-A93D-E9CE6BC4F8F4}"/>
              </a:ext>
            </a:extLst>
          </p:cNvPr>
          <p:cNvSpPr>
            <a:spLocks noGrp="1"/>
          </p:cNvSpPr>
          <p:nvPr>
            <p:ph type="title"/>
          </p:nvPr>
        </p:nvSpPr>
        <p:spPr>
          <a:xfrm>
            <a:off x="1024128" y="585216"/>
            <a:ext cx="9720072" cy="1499616"/>
          </a:xfrm>
        </p:spPr>
        <p:txBody>
          <a:bodyPr>
            <a:normAutofit/>
          </a:bodyPr>
          <a:lstStyle/>
          <a:p>
            <a:r>
              <a:rPr lang="en-US"/>
              <a:t>Put-call parity</a:t>
            </a:r>
          </a:p>
        </p:txBody>
      </p:sp>
      <p:graphicFrame>
        <p:nvGraphicFramePr>
          <p:cNvPr id="4" name="Content Placeholder 3">
            <a:extLst>
              <a:ext uri="{FF2B5EF4-FFF2-40B4-BE49-F238E27FC236}">
                <a16:creationId xmlns:a16="http://schemas.microsoft.com/office/drawing/2014/main" id="{156D8130-1928-48AA-B4F6-114A36572DEA}"/>
              </a:ext>
            </a:extLst>
          </p:cNvPr>
          <p:cNvGraphicFramePr>
            <a:graphicFrameLocks noGrp="1"/>
          </p:cNvGraphicFramePr>
          <p:nvPr>
            <p:ph idx="1"/>
            <p:extLst>
              <p:ext uri="{D42A27DB-BD31-4B8C-83A1-F6EECF244321}">
                <p14:modId xmlns:p14="http://schemas.microsoft.com/office/powerpoint/2010/main" val="3135680458"/>
              </p:ext>
            </p:extLst>
          </p:nvPr>
        </p:nvGraphicFramePr>
        <p:xfrm>
          <a:off x="1023938" y="2304983"/>
          <a:ext cx="9720265" cy="3984759"/>
        </p:xfrm>
        <a:graphic>
          <a:graphicData uri="http://schemas.openxmlformats.org/drawingml/2006/table">
            <a:tbl>
              <a:tblPr firstRow="1" bandRow="1">
                <a:tableStyleId>{5C22544A-7EE6-4342-B048-85BDC9FD1C3A}</a:tableStyleId>
              </a:tblPr>
              <a:tblGrid>
                <a:gridCol w="3603256">
                  <a:extLst>
                    <a:ext uri="{9D8B030D-6E8A-4147-A177-3AD203B41FA5}">
                      <a16:colId xmlns:a16="http://schemas.microsoft.com/office/drawing/2014/main" val="783040173"/>
                    </a:ext>
                  </a:extLst>
                </a:gridCol>
                <a:gridCol w="1993455">
                  <a:extLst>
                    <a:ext uri="{9D8B030D-6E8A-4147-A177-3AD203B41FA5}">
                      <a16:colId xmlns:a16="http://schemas.microsoft.com/office/drawing/2014/main" val="550478369"/>
                    </a:ext>
                  </a:extLst>
                </a:gridCol>
                <a:gridCol w="2130099">
                  <a:extLst>
                    <a:ext uri="{9D8B030D-6E8A-4147-A177-3AD203B41FA5}">
                      <a16:colId xmlns:a16="http://schemas.microsoft.com/office/drawing/2014/main" val="1492920634"/>
                    </a:ext>
                  </a:extLst>
                </a:gridCol>
                <a:gridCol w="1993455">
                  <a:extLst>
                    <a:ext uri="{9D8B030D-6E8A-4147-A177-3AD203B41FA5}">
                      <a16:colId xmlns:a16="http://schemas.microsoft.com/office/drawing/2014/main" val="3173009269"/>
                    </a:ext>
                  </a:extLst>
                </a:gridCol>
              </a:tblGrid>
              <a:tr h="442751">
                <a:tc>
                  <a:txBody>
                    <a:bodyPr/>
                    <a:lstStyle/>
                    <a:p>
                      <a:r>
                        <a:rPr lang="en-US" sz="2000"/>
                        <a:t>Portfolio position</a:t>
                      </a:r>
                    </a:p>
                  </a:txBody>
                  <a:tcPr marL="100625" marR="100625" marT="50313" marB="50313"/>
                </a:tc>
                <a:tc>
                  <a:txBody>
                    <a:bodyPr/>
                    <a:lstStyle/>
                    <a:p>
                      <a:r>
                        <a:rPr lang="en-US" sz="2000"/>
                        <a:t>S</a:t>
                      </a:r>
                      <a:r>
                        <a:rPr lang="en-US" sz="2000" baseline="-25000"/>
                        <a:t>T</a:t>
                      </a:r>
                      <a:r>
                        <a:rPr lang="en-US" sz="2000"/>
                        <a:t>&gt;X</a:t>
                      </a:r>
                    </a:p>
                  </a:txBody>
                  <a:tcPr marL="100625" marR="100625" marT="50313" marB="50313"/>
                </a:tc>
                <a:tc>
                  <a:txBody>
                    <a:bodyPr/>
                    <a:lstStyle/>
                    <a:p>
                      <a:r>
                        <a:rPr lang="en-US" sz="2000"/>
                        <a:t>S</a:t>
                      </a:r>
                      <a:r>
                        <a:rPr lang="en-US" sz="2000" baseline="-25000"/>
                        <a:t>T</a:t>
                      </a:r>
                      <a:r>
                        <a:rPr lang="en-US" sz="2000"/>
                        <a:t>=X </a:t>
                      </a:r>
                    </a:p>
                  </a:txBody>
                  <a:tcPr marL="100625" marR="100625" marT="50313" marB="50313"/>
                </a:tc>
                <a:tc>
                  <a:txBody>
                    <a:bodyPr/>
                    <a:lstStyle/>
                    <a:p>
                      <a:r>
                        <a:rPr lang="en-US" sz="2000"/>
                        <a:t>S</a:t>
                      </a:r>
                      <a:r>
                        <a:rPr lang="en-US" sz="2000" baseline="-25000"/>
                        <a:t>T</a:t>
                      </a:r>
                      <a:r>
                        <a:rPr lang="en-US" sz="2000"/>
                        <a:t>&lt;X</a:t>
                      </a:r>
                    </a:p>
                  </a:txBody>
                  <a:tcPr marL="100625" marR="100625" marT="50313" marB="50313"/>
                </a:tc>
                <a:extLst>
                  <a:ext uri="{0D108BD9-81ED-4DB2-BD59-A6C34878D82A}">
                    <a16:rowId xmlns:a16="http://schemas.microsoft.com/office/drawing/2014/main" val="3052441846"/>
                  </a:ext>
                </a:extLst>
              </a:tr>
              <a:tr h="442751">
                <a:tc>
                  <a:txBody>
                    <a:bodyPr/>
                    <a:lstStyle/>
                    <a:p>
                      <a:r>
                        <a:rPr lang="en-US" sz="2000"/>
                        <a:t>Protective put:</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3203644318"/>
                  </a:ext>
                </a:extLst>
              </a:tr>
              <a:tr h="442751">
                <a:tc>
                  <a:txBody>
                    <a:bodyPr/>
                    <a:lstStyle/>
                    <a:p>
                      <a:r>
                        <a:rPr lang="en-US" sz="2000"/>
                        <a:t>Underlying asset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S</a:t>
                      </a:r>
                      <a:r>
                        <a:rPr lang="en-US" sz="2000" baseline="-25000"/>
                        <a:t>T</a:t>
                      </a:r>
                    </a:p>
                  </a:txBody>
                  <a:tcPr marL="100625" marR="100625" marT="50313" marB="50313"/>
                </a:tc>
                <a:extLst>
                  <a:ext uri="{0D108BD9-81ED-4DB2-BD59-A6C34878D82A}">
                    <a16:rowId xmlns:a16="http://schemas.microsoft.com/office/drawing/2014/main" val="639941762"/>
                  </a:ext>
                </a:extLst>
              </a:tr>
              <a:tr h="442751">
                <a:tc>
                  <a:txBody>
                    <a:bodyPr/>
                    <a:lstStyle/>
                    <a:p>
                      <a:r>
                        <a:rPr lang="en-US" sz="2000"/>
                        <a:t>Put option</a:t>
                      </a:r>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tc>
                  <a:txBody>
                    <a:bodyPr/>
                    <a:lstStyle/>
                    <a:p>
                      <a:r>
                        <a:rPr lang="en-US" sz="2000"/>
                        <a:t>X-S</a:t>
                      </a:r>
                      <a:r>
                        <a:rPr lang="en-US" sz="2000" baseline="-25000"/>
                        <a:t>T</a:t>
                      </a:r>
                    </a:p>
                  </a:txBody>
                  <a:tcPr marL="100625" marR="100625" marT="50313" marB="50313"/>
                </a:tc>
                <a:extLst>
                  <a:ext uri="{0D108BD9-81ED-4DB2-BD59-A6C34878D82A}">
                    <a16:rowId xmlns:a16="http://schemas.microsoft.com/office/drawing/2014/main" val="2715961200"/>
                  </a:ext>
                </a:extLst>
              </a:tr>
              <a:tr h="442751">
                <a:tc>
                  <a:txBody>
                    <a:bodyPr/>
                    <a:lstStyle/>
                    <a:p>
                      <a:r>
                        <a:rPr lang="en-US" sz="2000"/>
                        <a:t>Total:</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785153254"/>
                  </a:ext>
                </a:extLst>
              </a:tr>
              <a:tr h="442751">
                <a:tc>
                  <a:txBody>
                    <a:bodyPr/>
                    <a:lstStyle/>
                    <a:p>
                      <a:r>
                        <a:rPr lang="en-US" sz="2000"/>
                        <a:t>Fiduciary call:</a:t>
                      </a:r>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tc>
                  <a:txBody>
                    <a:bodyPr/>
                    <a:lstStyle/>
                    <a:p>
                      <a:endParaRPr lang="en-US" sz="2000"/>
                    </a:p>
                  </a:txBody>
                  <a:tcPr marL="100625" marR="100625" marT="50313" marB="50313"/>
                </a:tc>
                <a:extLst>
                  <a:ext uri="{0D108BD9-81ED-4DB2-BD59-A6C34878D82A}">
                    <a16:rowId xmlns:a16="http://schemas.microsoft.com/office/drawing/2014/main" val="659746720"/>
                  </a:ext>
                </a:extLst>
              </a:tr>
              <a:tr h="442751">
                <a:tc>
                  <a:txBody>
                    <a:bodyPr/>
                    <a:lstStyle/>
                    <a:p>
                      <a:r>
                        <a:rPr lang="en-US" sz="2000"/>
                        <a:t>Call option</a:t>
                      </a:r>
                    </a:p>
                  </a:txBody>
                  <a:tcPr marL="100625" marR="100625" marT="50313" marB="503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S</a:t>
                      </a:r>
                      <a:r>
                        <a:rPr lang="en-US" sz="2000" baseline="-25000"/>
                        <a:t>T</a:t>
                      </a:r>
                      <a:r>
                        <a:rPr lang="en-US" sz="2000" baseline="0"/>
                        <a:t>-X</a:t>
                      </a:r>
                      <a:endParaRPr lang="en-US" sz="2000" baseline="-25000"/>
                    </a:p>
                  </a:txBody>
                  <a:tcPr marL="100625" marR="100625" marT="50313" marB="50313"/>
                </a:tc>
                <a:tc>
                  <a:txBody>
                    <a:bodyPr/>
                    <a:lstStyle/>
                    <a:p>
                      <a:r>
                        <a:rPr lang="en-US" sz="2000"/>
                        <a:t>0</a:t>
                      </a:r>
                    </a:p>
                  </a:txBody>
                  <a:tcPr marL="100625" marR="100625" marT="50313" marB="50313"/>
                </a:tc>
                <a:tc>
                  <a:txBody>
                    <a:bodyPr/>
                    <a:lstStyle/>
                    <a:p>
                      <a:r>
                        <a:rPr lang="en-US" sz="2000"/>
                        <a:t>0</a:t>
                      </a:r>
                    </a:p>
                  </a:txBody>
                  <a:tcPr marL="100625" marR="100625" marT="50313" marB="50313"/>
                </a:tc>
                <a:extLst>
                  <a:ext uri="{0D108BD9-81ED-4DB2-BD59-A6C34878D82A}">
                    <a16:rowId xmlns:a16="http://schemas.microsoft.com/office/drawing/2014/main" val="664238717"/>
                  </a:ext>
                </a:extLst>
              </a:tr>
              <a:tr h="442751">
                <a:tc>
                  <a:txBody>
                    <a:bodyPr/>
                    <a:lstStyle/>
                    <a:p>
                      <a:r>
                        <a:rPr lang="en-US" sz="2000"/>
                        <a:t>Risk-free asset(bond)</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1201115034"/>
                  </a:ext>
                </a:extLst>
              </a:tr>
              <a:tr h="442751">
                <a:tc>
                  <a:txBody>
                    <a:bodyPr/>
                    <a:lstStyle/>
                    <a:p>
                      <a:r>
                        <a:rPr lang="en-US" sz="2000"/>
                        <a:t>Total:</a:t>
                      </a:r>
                    </a:p>
                  </a:txBody>
                  <a:tcPr marL="100625" marR="100625" marT="50313" marB="50313"/>
                </a:tc>
                <a:tc>
                  <a:txBody>
                    <a:bodyPr/>
                    <a:lstStyle/>
                    <a:p>
                      <a:r>
                        <a:rPr lang="en-US" sz="2000"/>
                        <a:t>S</a:t>
                      </a:r>
                      <a:r>
                        <a:rPr lang="en-US" sz="2000" baseline="-25000"/>
                        <a:t>T</a:t>
                      </a:r>
                    </a:p>
                  </a:txBody>
                  <a:tcPr marL="100625" marR="100625" marT="50313" marB="50313"/>
                </a:tc>
                <a:tc>
                  <a:txBody>
                    <a:bodyPr/>
                    <a:lstStyle/>
                    <a:p>
                      <a:r>
                        <a:rPr lang="en-US" sz="2000"/>
                        <a:t>X</a:t>
                      </a:r>
                    </a:p>
                  </a:txBody>
                  <a:tcPr marL="100625" marR="100625" marT="50313" marB="50313"/>
                </a:tc>
                <a:tc>
                  <a:txBody>
                    <a:bodyPr/>
                    <a:lstStyle/>
                    <a:p>
                      <a:r>
                        <a:rPr lang="en-US" sz="2000"/>
                        <a:t>X</a:t>
                      </a:r>
                    </a:p>
                  </a:txBody>
                  <a:tcPr marL="100625" marR="100625" marT="50313" marB="50313"/>
                </a:tc>
                <a:extLst>
                  <a:ext uri="{0D108BD9-81ED-4DB2-BD59-A6C34878D82A}">
                    <a16:rowId xmlns:a16="http://schemas.microsoft.com/office/drawing/2014/main" val="2574233053"/>
                  </a:ext>
                </a:extLst>
              </a:tr>
            </a:tbl>
          </a:graphicData>
        </a:graphic>
      </p:graphicFrame>
    </p:spTree>
    <p:extLst>
      <p:ext uri="{BB962C8B-B14F-4D97-AF65-F5344CB8AC3E}">
        <p14:creationId xmlns:p14="http://schemas.microsoft.com/office/powerpoint/2010/main" val="4691074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A198F5CE-5ABA-BF7C-2583-7B8D948A9DFF}"/>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71B916E4-D444-4C2B-9B75-98C645D90124}"/>
              </a:ext>
            </a:extLst>
          </p:cNvPr>
          <p:cNvSpPr>
            <a:spLocks noGrp="1"/>
          </p:cNvSpPr>
          <p:nvPr>
            <p:ph type="title"/>
          </p:nvPr>
        </p:nvSpPr>
        <p:spPr>
          <a:xfrm>
            <a:off x="1024128" y="585216"/>
            <a:ext cx="9720072" cy="1499616"/>
          </a:xfrm>
        </p:spPr>
        <p:txBody>
          <a:bodyPr>
            <a:normAutofit/>
          </a:bodyPr>
          <a:lstStyle/>
          <a:p>
            <a:r>
              <a:rPr lang="en-US"/>
              <a:t>Put-call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3A780-6DB9-4F47-8ED5-650CF344B985}"/>
              </a:ext>
            </a:extLst>
          </p:cNvPr>
          <p:cNvSpPr>
            <a:spLocks noGrp="1"/>
          </p:cNvSpPr>
          <p:nvPr>
            <p:ph idx="1"/>
          </p:nvPr>
        </p:nvSpPr>
        <p:spPr>
          <a:xfrm>
            <a:off x="1024128" y="2286000"/>
            <a:ext cx="9720073" cy="4023360"/>
          </a:xfrm>
        </p:spPr>
        <p:txBody>
          <a:bodyPr>
            <a:normAutofit/>
          </a:bodyPr>
          <a:lstStyle/>
          <a:p>
            <a:r>
              <a:rPr lang="en-US" dirty="0"/>
              <a:t>The </a:t>
            </a:r>
            <a:r>
              <a:rPr lang="en-US" dirty="0" err="1"/>
              <a:t>Viswan</a:t>
            </a:r>
            <a:r>
              <a:rPr lang="en-US" dirty="0"/>
              <a:t> Family Office (VFO) held non-dividend-paying </a:t>
            </a:r>
            <a:r>
              <a:rPr lang="en-US" dirty="0" err="1"/>
              <a:t>Biomian</a:t>
            </a:r>
            <a:r>
              <a:rPr lang="en-US" dirty="0"/>
              <a:t> shares currently priced (S</a:t>
            </a:r>
            <a:r>
              <a:rPr lang="en-US" baseline="-25000" dirty="0"/>
              <a:t>0</a:t>
            </a:r>
            <a:r>
              <a:rPr lang="en-US" dirty="0"/>
              <a:t>) at INR295 per share. VFO is considering the purchase of a six-month put on </a:t>
            </a:r>
            <a:r>
              <a:rPr lang="en-US" dirty="0" err="1"/>
              <a:t>Biomian</a:t>
            </a:r>
            <a:r>
              <a:rPr lang="en-US" dirty="0"/>
              <a:t> shares at an exercise price, X, of INR265. If VFO’s chief investment officer observes a traded six-month call option price of INR59 per share for the same INR265 exercise price, what should he expect to pay for the put per share if the relevant risk-free rate is 4%?</a:t>
            </a:r>
          </a:p>
          <a:p>
            <a:r>
              <a:rPr lang="en-US" dirty="0"/>
              <a:t>If the put option is currently priced at INR30, identify the arbitrage opportunity and the steps to earn a riskless profit.</a:t>
            </a:r>
          </a:p>
        </p:txBody>
      </p:sp>
    </p:spTree>
    <p:extLst>
      <p:ext uri="{BB962C8B-B14F-4D97-AF65-F5344CB8AC3E}">
        <p14:creationId xmlns:p14="http://schemas.microsoft.com/office/powerpoint/2010/main" val="628442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526-E378-4672-833A-47A58AA00495}"/>
              </a:ext>
            </a:extLst>
          </p:cNvPr>
          <p:cNvSpPr>
            <a:spLocks noGrp="1"/>
          </p:cNvSpPr>
          <p:nvPr>
            <p:ph type="title"/>
          </p:nvPr>
        </p:nvSpPr>
        <p:spPr/>
        <p:txBody>
          <a:bodyPr>
            <a:normAutofit/>
          </a:bodyPr>
          <a:lstStyle/>
          <a:p>
            <a:r>
              <a:rPr lang="en-US" sz="4400" dirty="0"/>
              <a:t>Put-call parity</a:t>
            </a:r>
          </a:p>
        </p:txBody>
      </p:sp>
      <p:sp>
        <p:nvSpPr>
          <p:cNvPr id="3" name="Content Placeholder 2">
            <a:extLst>
              <a:ext uri="{FF2B5EF4-FFF2-40B4-BE49-F238E27FC236}">
                <a16:creationId xmlns:a16="http://schemas.microsoft.com/office/drawing/2014/main" id="{B1B12961-9CF3-44F8-9A61-C09158AF6943}"/>
              </a:ext>
            </a:extLst>
          </p:cNvPr>
          <p:cNvSpPr>
            <a:spLocks noGrp="1"/>
          </p:cNvSpPr>
          <p:nvPr>
            <p:ph idx="1"/>
          </p:nvPr>
        </p:nvSpPr>
        <p:spPr/>
        <p:txBody>
          <a:bodyPr/>
          <a:lstStyle/>
          <a:p>
            <a:pPr marL="0" indent="0">
              <a:buNone/>
            </a:pPr>
            <a:r>
              <a:rPr lang="en-US" dirty="0"/>
              <a:t>Replication of individual position under put-call parity</a:t>
            </a:r>
          </a:p>
          <a:p>
            <a:endParaRPr lang="en-US" dirty="0"/>
          </a:p>
        </p:txBody>
      </p:sp>
      <p:graphicFrame>
        <p:nvGraphicFramePr>
          <p:cNvPr id="4" name="Table 3">
            <a:extLst>
              <a:ext uri="{FF2B5EF4-FFF2-40B4-BE49-F238E27FC236}">
                <a16:creationId xmlns:a16="http://schemas.microsoft.com/office/drawing/2014/main" id="{6E7DB9E1-32E2-49EC-92B6-88BDA35FD0E0}"/>
              </a:ext>
            </a:extLst>
          </p:cNvPr>
          <p:cNvGraphicFramePr>
            <a:graphicFrameLocks noGrp="1"/>
          </p:cNvGraphicFramePr>
          <p:nvPr>
            <p:extLst>
              <p:ext uri="{D42A27DB-BD31-4B8C-83A1-F6EECF244321}">
                <p14:modId xmlns:p14="http://schemas.microsoft.com/office/powerpoint/2010/main" val="2563040434"/>
              </p:ext>
            </p:extLst>
          </p:nvPr>
        </p:nvGraphicFramePr>
        <p:xfrm>
          <a:off x="1024127" y="2681127"/>
          <a:ext cx="9720070" cy="2763762"/>
        </p:xfrm>
        <a:graphic>
          <a:graphicData uri="http://schemas.openxmlformats.org/drawingml/2006/table">
            <a:tbl>
              <a:tblPr firstRow="1" bandRow="1">
                <a:tableStyleId>{5C22544A-7EE6-4342-B048-85BDC9FD1C3A}</a:tableStyleId>
              </a:tblPr>
              <a:tblGrid>
                <a:gridCol w="1944014">
                  <a:extLst>
                    <a:ext uri="{9D8B030D-6E8A-4147-A177-3AD203B41FA5}">
                      <a16:colId xmlns:a16="http://schemas.microsoft.com/office/drawing/2014/main" val="3426103570"/>
                    </a:ext>
                  </a:extLst>
                </a:gridCol>
                <a:gridCol w="1944014">
                  <a:extLst>
                    <a:ext uri="{9D8B030D-6E8A-4147-A177-3AD203B41FA5}">
                      <a16:colId xmlns:a16="http://schemas.microsoft.com/office/drawing/2014/main" val="1174305699"/>
                    </a:ext>
                  </a:extLst>
                </a:gridCol>
                <a:gridCol w="1944014">
                  <a:extLst>
                    <a:ext uri="{9D8B030D-6E8A-4147-A177-3AD203B41FA5}">
                      <a16:colId xmlns:a16="http://schemas.microsoft.com/office/drawing/2014/main" val="2994695067"/>
                    </a:ext>
                  </a:extLst>
                </a:gridCol>
                <a:gridCol w="1944014">
                  <a:extLst>
                    <a:ext uri="{9D8B030D-6E8A-4147-A177-3AD203B41FA5}">
                      <a16:colId xmlns:a16="http://schemas.microsoft.com/office/drawing/2014/main" val="3322103520"/>
                    </a:ext>
                  </a:extLst>
                </a:gridCol>
                <a:gridCol w="1944014">
                  <a:extLst>
                    <a:ext uri="{9D8B030D-6E8A-4147-A177-3AD203B41FA5}">
                      <a16:colId xmlns:a16="http://schemas.microsoft.com/office/drawing/2014/main" val="1459310491"/>
                    </a:ext>
                  </a:extLst>
                </a:gridCol>
              </a:tblGrid>
              <a:tr h="739350">
                <a:tc>
                  <a:txBody>
                    <a:bodyPr/>
                    <a:lstStyle/>
                    <a:p>
                      <a:r>
                        <a:rPr lang="en-US" dirty="0"/>
                        <a:t>Position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Underlying(S</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free bond(X/(1+r)</a:t>
                      </a:r>
                      <a:r>
                        <a:rPr lang="en-US" baseline="30000" dirty="0"/>
                        <a:t>T</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 option(C</a:t>
                      </a:r>
                      <a:r>
                        <a:rPr lang="en-US" baseline="-25000" dirty="0"/>
                        <a:t>0</a:t>
                      </a: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option(P</a:t>
                      </a:r>
                      <a:r>
                        <a:rPr lang="en-US" baseline="-25000" dirty="0"/>
                        <a:t>0</a:t>
                      </a:r>
                      <a:r>
                        <a:rPr lang="en-US" dirty="0"/>
                        <a:t>)</a:t>
                      </a:r>
                    </a:p>
                    <a:p>
                      <a:endParaRPr lang="en-US" dirty="0"/>
                    </a:p>
                  </a:txBody>
                  <a:tcPr/>
                </a:tc>
                <a:extLst>
                  <a:ext uri="{0D108BD9-81ED-4DB2-BD59-A6C34878D82A}">
                    <a16:rowId xmlns:a16="http://schemas.microsoft.com/office/drawing/2014/main" val="8049382"/>
                  </a:ext>
                </a:extLst>
              </a:tr>
              <a:tr h="428354">
                <a:tc>
                  <a:txBody>
                    <a:bodyPr/>
                    <a:lstStyle/>
                    <a:p>
                      <a:r>
                        <a:rPr lang="en-US" dirty="0"/>
                        <a:t>Underlying(S</a:t>
                      </a:r>
                      <a:r>
                        <a:rPr lang="en-US" baseline="-25000" dirty="0"/>
                        <a:t>0</a:t>
                      </a:r>
                      <a:r>
                        <a:rPr lang="en-US" dirty="0"/>
                        <a:t>)</a:t>
                      </a:r>
                    </a:p>
                  </a:txBody>
                  <a:tcPr/>
                </a:tc>
                <a:tc>
                  <a:txBody>
                    <a:bodyPr/>
                    <a:lstStyle/>
                    <a:p>
                      <a:r>
                        <a:rPr lang="en-US" dirty="0"/>
                        <a:t>-</a:t>
                      </a:r>
                    </a:p>
                  </a:txBody>
                  <a:tcPr/>
                </a:tc>
                <a:tc>
                  <a:txBody>
                    <a:bodyPr/>
                    <a:lstStyle/>
                    <a:p>
                      <a:r>
                        <a:rPr lang="en-US" dirty="0"/>
                        <a:t>long</a:t>
                      </a:r>
                    </a:p>
                  </a:txBody>
                  <a:tcPr/>
                </a:tc>
                <a:tc>
                  <a:txBody>
                    <a:bodyPr/>
                    <a:lstStyle/>
                    <a:p>
                      <a:r>
                        <a:rPr lang="en-US" dirty="0"/>
                        <a:t>long</a:t>
                      </a:r>
                    </a:p>
                  </a:txBody>
                  <a:tcPr/>
                </a:tc>
                <a:tc>
                  <a:txBody>
                    <a:bodyPr/>
                    <a:lstStyle/>
                    <a:p>
                      <a:r>
                        <a:rPr lang="en-US" dirty="0"/>
                        <a:t>Short</a:t>
                      </a:r>
                    </a:p>
                  </a:txBody>
                  <a:tcPr/>
                </a:tc>
                <a:extLst>
                  <a:ext uri="{0D108BD9-81ED-4DB2-BD59-A6C34878D82A}">
                    <a16:rowId xmlns:a16="http://schemas.microsoft.com/office/drawing/2014/main" val="822786439"/>
                  </a:ext>
                </a:extLst>
              </a:tr>
              <a:tr h="739350">
                <a:tc>
                  <a:txBody>
                    <a:bodyPr/>
                    <a:lstStyle/>
                    <a:p>
                      <a:r>
                        <a:rPr lang="en-US" dirty="0"/>
                        <a:t>Risk free bond(X/(1+r)</a:t>
                      </a:r>
                      <a:r>
                        <a:rPr lang="en-US" baseline="30000" dirty="0"/>
                        <a:t>T</a:t>
                      </a:r>
                      <a:r>
                        <a:rPr lang="en-US" dirty="0"/>
                        <a:t>)</a:t>
                      </a:r>
                    </a:p>
                  </a:txBody>
                  <a:tcPr/>
                </a:tc>
                <a:tc>
                  <a:txBody>
                    <a:bodyPr/>
                    <a:lstStyle/>
                    <a:p>
                      <a:r>
                        <a:rPr lang="en-US" dirty="0"/>
                        <a:t>long</a:t>
                      </a:r>
                    </a:p>
                  </a:txBody>
                  <a:tcPr/>
                </a:tc>
                <a:tc>
                  <a:txBody>
                    <a:bodyPr/>
                    <a:lstStyle/>
                    <a:p>
                      <a:r>
                        <a:rPr lang="en-US" dirty="0"/>
                        <a:t>-</a:t>
                      </a:r>
                    </a:p>
                  </a:txBody>
                  <a:tcPr/>
                </a:tc>
                <a:tc>
                  <a:txBody>
                    <a:bodyPr/>
                    <a:lstStyle/>
                    <a:p>
                      <a:r>
                        <a:rPr lang="en-US" dirty="0"/>
                        <a:t>short</a:t>
                      </a:r>
                    </a:p>
                  </a:txBody>
                  <a:tcPr/>
                </a:tc>
                <a:tc>
                  <a:txBody>
                    <a:bodyPr/>
                    <a:lstStyle/>
                    <a:p>
                      <a:r>
                        <a:rPr lang="en-US" dirty="0"/>
                        <a:t>Long</a:t>
                      </a:r>
                    </a:p>
                  </a:txBody>
                  <a:tcPr/>
                </a:tc>
                <a:extLst>
                  <a:ext uri="{0D108BD9-81ED-4DB2-BD59-A6C34878D82A}">
                    <a16:rowId xmlns:a16="http://schemas.microsoft.com/office/drawing/2014/main" val="2549885402"/>
                  </a:ext>
                </a:extLst>
              </a:tr>
              <a:tr h="428354">
                <a:tc>
                  <a:txBody>
                    <a:bodyPr/>
                    <a:lstStyle/>
                    <a:p>
                      <a:r>
                        <a:rPr lang="en-US" dirty="0"/>
                        <a:t>Call option(C</a:t>
                      </a:r>
                      <a:r>
                        <a:rPr lang="en-US" baseline="-25000" dirty="0"/>
                        <a:t>0</a:t>
                      </a:r>
                      <a:r>
                        <a:rPr lang="en-US" dirty="0"/>
                        <a:t>)</a:t>
                      </a:r>
                    </a:p>
                  </a:txBody>
                  <a:tcPr/>
                </a:tc>
                <a:tc>
                  <a:txBody>
                    <a:bodyPr/>
                    <a:lstStyle/>
                    <a:p>
                      <a:r>
                        <a:rPr lang="en-US" dirty="0"/>
                        <a:t>long</a:t>
                      </a:r>
                    </a:p>
                  </a:txBody>
                  <a:tcPr/>
                </a:tc>
                <a:tc>
                  <a:txBody>
                    <a:bodyPr/>
                    <a:lstStyle/>
                    <a:p>
                      <a:r>
                        <a:rPr lang="en-US" dirty="0"/>
                        <a:t>short</a:t>
                      </a:r>
                    </a:p>
                  </a:txBody>
                  <a:tcPr/>
                </a:tc>
                <a:tc>
                  <a:txBody>
                    <a:bodyPr/>
                    <a:lstStyle/>
                    <a:p>
                      <a:r>
                        <a:rPr lang="en-US" dirty="0"/>
                        <a:t>-</a:t>
                      </a:r>
                    </a:p>
                  </a:txBody>
                  <a:tcPr/>
                </a:tc>
                <a:tc>
                  <a:txBody>
                    <a:bodyPr/>
                    <a:lstStyle/>
                    <a:p>
                      <a:r>
                        <a:rPr lang="en-US" dirty="0"/>
                        <a:t>Long</a:t>
                      </a:r>
                    </a:p>
                  </a:txBody>
                  <a:tcPr/>
                </a:tc>
                <a:extLst>
                  <a:ext uri="{0D108BD9-81ED-4DB2-BD59-A6C34878D82A}">
                    <a16:rowId xmlns:a16="http://schemas.microsoft.com/office/drawing/2014/main" val="3026507921"/>
                  </a:ext>
                </a:extLst>
              </a:tr>
              <a:tr h="428354">
                <a:tc>
                  <a:txBody>
                    <a:bodyPr/>
                    <a:lstStyle/>
                    <a:p>
                      <a:r>
                        <a:rPr lang="en-US" dirty="0"/>
                        <a:t>Put option(P</a:t>
                      </a:r>
                      <a:r>
                        <a:rPr lang="en-US" baseline="-25000" dirty="0"/>
                        <a:t>0</a:t>
                      </a:r>
                      <a:r>
                        <a:rPr lang="en-US" dirty="0"/>
                        <a:t>)</a:t>
                      </a:r>
                    </a:p>
                  </a:txBody>
                  <a:tcPr/>
                </a:tc>
                <a:tc>
                  <a:txBody>
                    <a:bodyPr/>
                    <a:lstStyle/>
                    <a:p>
                      <a:r>
                        <a:rPr lang="en-US" dirty="0"/>
                        <a:t>short</a:t>
                      </a:r>
                    </a:p>
                  </a:txBody>
                  <a:tcPr/>
                </a:tc>
                <a:tc>
                  <a:txBody>
                    <a:bodyPr/>
                    <a:lstStyle/>
                    <a:p>
                      <a:r>
                        <a:rPr lang="en-US" dirty="0"/>
                        <a:t>long</a:t>
                      </a:r>
                    </a:p>
                  </a:txBody>
                  <a:tcPr/>
                </a:tc>
                <a:tc>
                  <a:txBody>
                    <a:bodyPr/>
                    <a:lstStyle/>
                    <a:p>
                      <a:r>
                        <a:rPr lang="en-US" dirty="0"/>
                        <a:t>Long</a:t>
                      </a:r>
                    </a:p>
                  </a:txBody>
                  <a:tcPr/>
                </a:tc>
                <a:tc>
                  <a:txBody>
                    <a:bodyPr/>
                    <a:lstStyle/>
                    <a:p>
                      <a:r>
                        <a:rPr lang="en-US" dirty="0"/>
                        <a:t>-</a:t>
                      </a:r>
                    </a:p>
                  </a:txBody>
                  <a:tcPr/>
                </a:tc>
                <a:extLst>
                  <a:ext uri="{0D108BD9-81ED-4DB2-BD59-A6C34878D82A}">
                    <a16:rowId xmlns:a16="http://schemas.microsoft.com/office/drawing/2014/main" val="3522586735"/>
                  </a:ext>
                </a:extLst>
              </a:tr>
            </a:tbl>
          </a:graphicData>
        </a:graphic>
      </p:graphicFrame>
      <p:sp>
        <p:nvSpPr>
          <p:cNvPr id="5" name="TextBox 4">
            <a:extLst>
              <a:ext uri="{FF2B5EF4-FFF2-40B4-BE49-F238E27FC236}">
                <a16:creationId xmlns:a16="http://schemas.microsoft.com/office/drawing/2014/main" id="{5F49FB4C-935A-41C1-87B2-EBC117FFD1F7}"/>
              </a:ext>
            </a:extLst>
          </p:cNvPr>
          <p:cNvSpPr txBox="1"/>
          <p:nvPr/>
        </p:nvSpPr>
        <p:spPr>
          <a:xfrm>
            <a:off x="1024127" y="5656463"/>
            <a:ext cx="9720070" cy="769441"/>
          </a:xfrm>
          <a:prstGeom prst="rect">
            <a:avLst/>
          </a:prstGeom>
          <a:noFill/>
        </p:spPr>
        <p:txBody>
          <a:bodyPr wrap="square" rtlCol="0">
            <a:spAutoFit/>
          </a:bodyPr>
          <a:lstStyle/>
          <a:p>
            <a:r>
              <a:rPr lang="en-US" sz="2200" dirty="0"/>
              <a:t>Replication of covered call</a:t>
            </a:r>
          </a:p>
          <a:p>
            <a:r>
              <a:rPr lang="en-US" sz="2200" dirty="0"/>
              <a:t>S</a:t>
            </a:r>
            <a:r>
              <a:rPr lang="en-US" sz="2200" baseline="-25000" dirty="0"/>
              <a:t>0</a:t>
            </a:r>
            <a:r>
              <a:rPr lang="en-US" sz="2200" dirty="0"/>
              <a:t>-C</a:t>
            </a:r>
            <a:r>
              <a:rPr lang="en-US" sz="2200" baseline="-25000" dirty="0"/>
              <a:t>0</a:t>
            </a:r>
            <a:r>
              <a:rPr lang="en-US" sz="2200" dirty="0"/>
              <a:t>=X/(1+r)</a:t>
            </a:r>
            <a:r>
              <a:rPr lang="en-US" sz="2200" baseline="30000" dirty="0"/>
              <a:t>T</a:t>
            </a:r>
            <a:r>
              <a:rPr lang="en-US" sz="2200" dirty="0"/>
              <a:t>-P</a:t>
            </a:r>
            <a:r>
              <a:rPr lang="en-US" sz="2200" baseline="-25000" dirty="0"/>
              <a:t>0</a:t>
            </a:r>
          </a:p>
        </p:txBody>
      </p:sp>
    </p:spTree>
    <p:extLst>
      <p:ext uri="{BB962C8B-B14F-4D97-AF65-F5344CB8AC3E}">
        <p14:creationId xmlns:p14="http://schemas.microsoft.com/office/powerpoint/2010/main" val="4527389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B200BF15-EE82-24D6-86CA-B5A14D576AF7}"/>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89"/>
          </a:xfrm>
          <a:prstGeom prst="rect">
            <a:avLst/>
          </a:prstGeom>
        </p:spPr>
      </p:pic>
      <p:sp>
        <p:nvSpPr>
          <p:cNvPr id="2" name="Title 1">
            <a:extLst>
              <a:ext uri="{FF2B5EF4-FFF2-40B4-BE49-F238E27FC236}">
                <a16:creationId xmlns:a16="http://schemas.microsoft.com/office/drawing/2014/main" id="{D280EB3A-106C-4B56-BC63-08810DAF6556}"/>
              </a:ext>
            </a:extLst>
          </p:cNvPr>
          <p:cNvSpPr>
            <a:spLocks noGrp="1"/>
          </p:cNvSpPr>
          <p:nvPr>
            <p:ph type="title"/>
          </p:nvPr>
        </p:nvSpPr>
        <p:spPr>
          <a:xfrm>
            <a:off x="1024128" y="585216"/>
            <a:ext cx="9720072" cy="1499616"/>
          </a:xfrm>
        </p:spPr>
        <p:txBody>
          <a:bodyPr>
            <a:normAutofit/>
          </a:bodyPr>
          <a:lstStyle/>
          <a:p>
            <a:r>
              <a:rPr lang="en-US"/>
              <a:t>PUT–CALL FORWARD PARITY</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E2A4C1-3A39-4471-B80E-D9D61F9F6A9E}"/>
              </a:ext>
            </a:extLst>
          </p:cNvPr>
          <p:cNvSpPr>
            <a:spLocks noGrp="1"/>
          </p:cNvSpPr>
          <p:nvPr>
            <p:ph idx="1"/>
          </p:nvPr>
        </p:nvSpPr>
        <p:spPr>
          <a:xfrm>
            <a:off x="1024128" y="2286000"/>
            <a:ext cx="9720073" cy="4023360"/>
          </a:xfrm>
        </p:spPr>
        <p:txBody>
          <a:bodyPr>
            <a:normAutofit/>
          </a:bodyPr>
          <a:lstStyle/>
          <a:p>
            <a:r>
              <a:rPr lang="en-US" dirty="0"/>
              <a:t>A </a:t>
            </a:r>
            <a:r>
              <a:rPr lang="en-US" dirty="0">
                <a:solidFill>
                  <a:srgbClr val="FF0000"/>
                </a:solidFill>
              </a:rPr>
              <a:t>long underlying asset </a:t>
            </a:r>
            <a:r>
              <a:rPr lang="en-US" dirty="0"/>
              <a:t>position can be replicated by entering a </a:t>
            </a:r>
            <a:r>
              <a:rPr lang="en-US" dirty="0">
                <a:solidFill>
                  <a:srgbClr val="FF0000"/>
                </a:solidFill>
              </a:rPr>
              <a:t>long forward </a:t>
            </a:r>
            <a:r>
              <a:rPr lang="en-US" dirty="0"/>
              <a:t>contract and </a:t>
            </a:r>
            <a:r>
              <a:rPr lang="en-US" dirty="0">
                <a:solidFill>
                  <a:srgbClr val="FF0000"/>
                </a:solidFill>
              </a:rPr>
              <a:t>purchasing the risk-free asset(bond)with a face value equal to the forward price</a:t>
            </a:r>
            <a:r>
              <a:rPr lang="en-US" dirty="0"/>
              <a:t>.</a:t>
            </a:r>
          </a:p>
          <a:p>
            <a:r>
              <a:rPr lang="en-US" dirty="0"/>
              <a:t>The combination of the synthetic underlying position and a purchased put on the underlying is known as a </a:t>
            </a:r>
            <a:r>
              <a:rPr lang="en-US" dirty="0">
                <a:solidFill>
                  <a:srgbClr val="FF0000"/>
                </a:solidFill>
              </a:rPr>
              <a:t>synthetic protective put</a:t>
            </a:r>
            <a:r>
              <a:rPr lang="en-US" dirty="0"/>
              <a:t>.</a:t>
            </a:r>
          </a:p>
          <a:p>
            <a:r>
              <a:rPr lang="en-US" dirty="0"/>
              <a:t>Combining the synthetic asset with the put–call parity relationship—S</a:t>
            </a:r>
            <a:r>
              <a:rPr lang="en-US" baseline="-25000" dirty="0"/>
              <a:t>0</a:t>
            </a:r>
            <a:r>
              <a:rPr lang="en-US" dirty="0"/>
              <a:t>, substituting the present value of F</a:t>
            </a:r>
            <a:r>
              <a:rPr lang="en-US" baseline="-25000" dirty="0"/>
              <a:t>0</a:t>
            </a:r>
            <a:r>
              <a:rPr lang="en-US" dirty="0"/>
              <a:t>(T) for S</a:t>
            </a:r>
            <a:r>
              <a:rPr lang="en-US" baseline="-25000" dirty="0"/>
              <a:t>0</a:t>
            </a:r>
            <a:r>
              <a:rPr lang="en-US" dirty="0"/>
              <a:t> in put-call parity Equation —we have what is referred to as put–call forward parity:</a:t>
            </a:r>
          </a:p>
          <a:p>
            <a:r>
              <a:rPr lang="en-US" dirty="0"/>
              <a:t>F</a:t>
            </a:r>
            <a:r>
              <a:rPr lang="en-US" baseline="-25000" dirty="0"/>
              <a:t>0</a:t>
            </a:r>
            <a:r>
              <a:rPr lang="en-US" dirty="0"/>
              <a:t>(T)/(1 + r)</a:t>
            </a:r>
            <a:r>
              <a:rPr lang="en-US" baseline="30000" dirty="0"/>
              <a:t>T </a:t>
            </a:r>
            <a:r>
              <a:rPr lang="en-US" dirty="0"/>
              <a:t>+ P</a:t>
            </a:r>
            <a:r>
              <a:rPr lang="en-US" baseline="-25000" dirty="0"/>
              <a:t>0</a:t>
            </a:r>
            <a:r>
              <a:rPr lang="en-US" dirty="0"/>
              <a:t> = C</a:t>
            </a:r>
            <a:r>
              <a:rPr lang="en-US" baseline="-25000" dirty="0"/>
              <a:t>0</a:t>
            </a:r>
            <a:r>
              <a:rPr lang="en-US" dirty="0"/>
              <a:t> + X/(1 + r)</a:t>
            </a:r>
            <a:r>
              <a:rPr lang="en-US" baseline="30000" dirty="0"/>
              <a:t>T</a:t>
            </a:r>
            <a:endParaRPr lang="en-US" dirty="0"/>
          </a:p>
          <a:p>
            <a:endParaRPr lang="en-US" dirty="0"/>
          </a:p>
        </p:txBody>
      </p:sp>
    </p:spTree>
    <p:extLst>
      <p:ext uri="{BB962C8B-B14F-4D97-AF65-F5344CB8AC3E}">
        <p14:creationId xmlns:p14="http://schemas.microsoft.com/office/powerpoint/2010/main" val="3854564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C225-EFE3-4444-847F-F1793EBCE45D}"/>
              </a:ext>
            </a:extLst>
          </p:cNvPr>
          <p:cNvSpPr>
            <a:spLocks noGrp="1"/>
          </p:cNvSpPr>
          <p:nvPr>
            <p:ph type="title"/>
          </p:nvPr>
        </p:nvSpPr>
        <p:spPr/>
        <p:txBody>
          <a:bodyPr>
            <a:normAutofit/>
          </a:bodyPr>
          <a:lstStyle/>
          <a:p>
            <a:r>
              <a:rPr lang="en-US" sz="4400" dirty="0"/>
              <a:t>PUT–CALL FORWARD PARITY</a:t>
            </a:r>
          </a:p>
        </p:txBody>
      </p:sp>
      <p:sp>
        <p:nvSpPr>
          <p:cNvPr id="3" name="Content Placeholder 2">
            <a:extLst>
              <a:ext uri="{FF2B5EF4-FFF2-40B4-BE49-F238E27FC236}">
                <a16:creationId xmlns:a16="http://schemas.microsoft.com/office/drawing/2014/main" id="{E634142D-A624-49C6-8758-A8AD4198F4B6}"/>
              </a:ext>
            </a:extLst>
          </p:cNvPr>
          <p:cNvSpPr>
            <a:spLocks noGrp="1"/>
          </p:cNvSpPr>
          <p:nvPr>
            <p:ph idx="1"/>
          </p:nvPr>
        </p:nvSpPr>
        <p:spPr/>
        <p:txBody>
          <a:bodyPr/>
          <a:lstStyle/>
          <a:p>
            <a:r>
              <a:rPr lang="en-US" dirty="0"/>
              <a:t>Synthetic protective put vs fiduciary call</a:t>
            </a:r>
          </a:p>
          <a:p>
            <a:endParaRPr lang="en-US" dirty="0"/>
          </a:p>
        </p:txBody>
      </p:sp>
      <p:graphicFrame>
        <p:nvGraphicFramePr>
          <p:cNvPr id="4" name="Table 3">
            <a:extLst>
              <a:ext uri="{FF2B5EF4-FFF2-40B4-BE49-F238E27FC236}">
                <a16:creationId xmlns:a16="http://schemas.microsoft.com/office/drawing/2014/main" id="{020D69A8-E5AA-48FC-9E17-3DF156C55D3F}"/>
              </a:ext>
            </a:extLst>
          </p:cNvPr>
          <p:cNvGraphicFramePr>
            <a:graphicFrameLocks noGrp="1"/>
          </p:cNvGraphicFramePr>
          <p:nvPr>
            <p:extLst>
              <p:ext uri="{D42A27DB-BD31-4B8C-83A1-F6EECF244321}">
                <p14:modId xmlns:p14="http://schemas.microsoft.com/office/powerpoint/2010/main" val="3328694006"/>
              </p:ext>
            </p:extLst>
          </p:nvPr>
        </p:nvGraphicFramePr>
        <p:xfrm>
          <a:off x="1024127" y="2713358"/>
          <a:ext cx="9720072" cy="3825145"/>
        </p:xfrm>
        <a:graphic>
          <a:graphicData uri="http://schemas.openxmlformats.org/drawingml/2006/table">
            <a:tbl>
              <a:tblPr firstRow="1" bandRow="1">
                <a:tableStyleId>{5C22544A-7EE6-4342-B048-85BDC9FD1C3A}</a:tableStyleId>
              </a:tblPr>
              <a:tblGrid>
                <a:gridCol w="2430018">
                  <a:extLst>
                    <a:ext uri="{9D8B030D-6E8A-4147-A177-3AD203B41FA5}">
                      <a16:colId xmlns:a16="http://schemas.microsoft.com/office/drawing/2014/main" val="471142308"/>
                    </a:ext>
                  </a:extLst>
                </a:gridCol>
                <a:gridCol w="2430018">
                  <a:extLst>
                    <a:ext uri="{9D8B030D-6E8A-4147-A177-3AD203B41FA5}">
                      <a16:colId xmlns:a16="http://schemas.microsoft.com/office/drawing/2014/main" val="1084129101"/>
                    </a:ext>
                  </a:extLst>
                </a:gridCol>
                <a:gridCol w="2430018">
                  <a:extLst>
                    <a:ext uri="{9D8B030D-6E8A-4147-A177-3AD203B41FA5}">
                      <a16:colId xmlns:a16="http://schemas.microsoft.com/office/drawing/2014/main" val="39380941"/>
                    </a:ext>
                  </a:extLst>
                </a:gridCol>
                <a:gridCol w="2430018">
                  <a:extLst>
                    <a:ext uri="{9D8B030D-6E8A-4147-A177-3AD203B41FA5}">
                      <a16:colId xmlns:a16="http://schemas.microsoft.com/office/drawing/2014/main" val="2347118949"/>
                    </a:ext>
                  </a:extLst>
                </a:gridCol>
              </a:tblGrid>
              <a:tr h="375103">
                <a:tc>
                  <a:txBody>
                    <a:bodyPr/>
                    <a:lstStyle/>
                    <a:p>
                      <a:r>
                        <a:rPr lang="en-US" dirty="0"/>
                        <a:t>Portfolio position</a:t>
                      </a:r>
                    </a:p>
                  </a:txBody>
                  <a:tcPr/>
                </a:tc>
                <a:tc>
                  <a:txBody>
                    <a:bodyPr/>
                    <a:lstStyle/>
                    <a:p>
                      <a:r>
                        <a:rPr lang="en-US" dirty="0"/>
                        <a:t>S</a:t>
                      </a:r>
                      <a:r>
                        <a:rPr lang="en-US" baseline="-25000" dirty="0"/>
                        <a:t>T</a:t>
                      </a:r>
                      <a:r>
                        <a:rPr lang="en-US" dirty="0"/>
                        <a:t>&gt;X</a:t>
                      </a:r>
                    </a:p>
                  </a:txBody>
                  <a:tcPr/>
                </a:tc>
                <a:tc>
                  <a:txBody>
                    <a:bodyPr/>
                    <a:lstStyle/>
                    <a:p>
                      <a:r>
                        <a:rPr lang="en-US" dirty="0"/>
                        <a:t>S</a:t>
                      </a:r>
                      <a:r>
                        <a:rPr lang="en-US" baseline="-25000" dirty="0"/>
                        <a:t>T</a:t>
                      </a:r>
                      <a:r>
                        <a:rPr lang="en-US" dirty="0"/>
                        <a:t>=X</a:t>
                      </a:r>
                    </a:p>
                  </a:txBody>
                  <a:tcPr/>
                </a:tc>
                <a:tc>
                  <a:txBody>
                    <a:bodyPr/>
                    <a:lstStyle/>
                    <a:p>
                      <a:r>
                        <a:rPr lang="en-US" dirty="0"/>
                        <a:t>S</a:t>
                      </a:r>
                      <a:r>
                        <a:rPr lang="en-US" baseline="-25000" dirty="0"/>
                        <a:t>T</a:t>
                      </a:r>
                      <a:r>
                        <a:rPr lang="en-US" dirty="0"/>
                        <a:t>&lt;X</a:t>
                      </a:r>
                    </a:p>
                  </a:txBody>
                  <a:tcPr/>
                </a:tc>
                <a:extLst>
                  <a:ext uri="{0D108BD9-81ED-4DB2-BD59-A6C34878D82A}">
                    <a16:rowId xmlns:a16="http://schemas.microsoft.com/office/drawing/2014/main" val="1724344070"/>
                  </a:ext>
                </a:extLst>
              </a:tr>
              <a:tr h="449218">
                <a:tc>
                  <a:txBody>
                    <a:bodyPr/>
                    <a:lstStyle/>
                    <a:p>
                      <a:r>
                        <a:rPr lang="en-US" dirty="0"/>
                        <a:t>Synthetic protective put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20737997"/>
                  </a:ext>
                </a:extLst>
              </a:tr>
              <a:tr h="375103">
                <a:tc>
                  <a:txBody>
                    <a:bodyPr/>
                    <a:lstStyle/>
                    <a:p>
                      <a:r>
                        <a:rPr lang="en-US" dirty="0"/>
                        <a:t>Put option</a:t>
                      </a:r>
                    </a:p>
                  </a:txBody>
                  <a:tcPr/>
                </a:tc>
                <a:tc>
                  <a:txBody>
                    <a:bodyPr/>
                    <a:lstStyle/>
                    <a:p>
                      <a:r>
                        <a:rPr lang="en-US" dirty="0"/>
                        <a:t>0</a:t>
                      </a:r>
                    </a:p>
                  </a:txBody>
                  <a:tcPr/>
                </a:tc>
                <a:tc>
                  <a:txBody>
                    <a:bodyPr/>
                    <a:lstStyle/>
                    <a:p>
                      <a:r>
                        <a:rPr lang="en-US" dirty="0"/>
                        <a:t>0</a:t>
                      </a:r>
                    </a:p>
                  </a:txBody>
                  <a:tcPr/>
                </a:tc>
                <a:tc>
                  <a:txBody>
                    <a:bodyPr/>
                    <a:lstStyle/>
                    <a:p>
                      <a:r>
                        <a:rPr lang="en-US" dirty="0"/>
                        <a:t>X-S</a:t>
                      </a:r>
                      <a:r>
                        <a:rPr lang="en-US" baseline="-25000" dirty="0"/>
                        <a:t>T</a:t>
                      </a:r>
                    </a:p>
                  </a:txBody>
                  <a:tcPr/>
                </a:tc>
                <a:extLst>
                  <a:ext uri="{0D108BD9-81ED-4DB2-BD59-A6C34878D82A}">
                    <a16:rowId xmlns:a16="http://schemas.microsoft.com/office/drawing/2014/main" val="1189637429"/>
                  </a:ext>
                </a:extLst>
              </a:tr>
              <a:tr h="375103">
                <a:tc>
                  <a:txBody>
                    <a:bodyPr/>
                    <a:lstStyle/>
                    <a:p>
                      <a:r>
                        <a:rPr lang="en-US" dirty="0"/>
                        <a:t>Long Forward </a:t>
                      </a:r>
                    </a:p>
                  </a:txBody>
                  <a:tcPr/>
                </a:tc>
                <a:tc>
                  <a:txBody>
                    <a:bodyPr/>
                    <a:lstStyle/>
                    <a:p>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a:t>
                      </a:r>
                    </a:p>
                  </a:txBody>
                  <a:tcPr/>
                </a:tc>
                <a:extLst>
                  <a:ext uri="{0D108BD9-81ED-4DB2-BD59-A6C34878D82A}">
                    <a16:rowId xmlns:a16="http://schemas.microsoft.com/office/drawing/2014/main" val="578027455"/>
                  </a:ext>
                </a:extLst>
              </a:tr>
              <a:tr h="375103">
                <a:tc>
                  <a:txBody>
                    <a:bodyPr/>
                    <a:lstStyle/>
                    <a:p>
                      <a:r>
                        <a:rPr lang="en-US" dirty="0"/>
                        <a:t>Risk free bond</a:t>
                      </a:r>
                    </a:p>
                  </a:txBody>
                  <a:tcPr/>
                </a:tc>
                <a:tc>
                  <a:txBody>
                    <a:bodyPr/>
                    <a:lstStyle/>
                    <a:p>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US" baseline="-25000" dirty="0"/>
                        <a:t>0</a:t>
                      </a:r>
                      <a:r>
                        <a:rPr lang="en-US" dirty="0"/>
                        <a:t>(T)</a:t>
                      </a:r>
                    </a:p>
                  </a:txBody>
                  <a:tcPr/>
                </a:tc>
                <a:extLst>
                  <a:ext uri="{0D108BD9-81ED-4DB2-BD59-A6C34878D82A}">
                    <a16:rowId xmlns:a16="http://schemas.microsoft.com/office/drawing/2014/main" val="701376006"/>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S</a:t>
                      </a:r>
                      <a:r>
                        <a:rPr lang="en-US" baseline="-25000" dirty="0"/>
                        <a:t>T</a:t>
                      </a:r>
                    </a:p>
                  </a:txBody>
                  <a:tcPr/>
                </a:tc>
                <a:tc>
                  <a:txBody>
                    <a:bodyPr/>
                    <a:lstStyle/>
                    <a:p>
                      <a:r>
                        <a:rPr lang="en-US" dirty="0"/>
                        <a:t>X</a:t>
                      </a:r>
                    </a:p>
                  </a:txBody>
                  <a:tcPr/>
                </a:tc>
                <a:extLst>
                  <a:ext uri="{0D108BD9-81ED-4DB2-BD59-A6C34878D82A}">
                    <a16:rowId xmlns:a16="http://schemas.microsoft.com/office/drawing/2014/main" val="1512807960"/>
                  </a:ext>
                </a:extLst>
              </a:tr>
              <a:tr h="375103">
                <a:tc>
                  <a:txBody>
                    <a:bodyPr/>
                    <a:lstStyle/>
                    <a:p>
                      <a:r>
                        <a:rPr lang="en-US" dirty="0"/>
                        <a:t>Fiduciary call</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28779"/>
                  </a:ext>
                </a:extLst>
              </a:tr>
              <a:tr h="375103">
                <a:tc>
                  <a:txBody>
                    <a:bodyPr/>
                    <a:lstStyle/>
                    <a:p>
                      <a:r>
                        <a:rPr lang="en-US" dirty="0"/>
                        <a:t>Call option</a:t>
                      </a:r>
                    </a:p>
                  </a:txBody>
                  <a:tcPr/>
                </a:tc>
                <a:tc>
                  <a:txBody>
                    <a:bodyPr/>
                    <a:lstStyle/>
                    <a:p>
                      <a:r>
                        <a:rPr lang="en-US" dirty="0"/>
                        <a:t>S</a:t>
                      </a:r>
                      <a:r>
                        <a:rPr lang="en-US" baseline="-25000" dirty="0"/>
                        <a:t>T</a:t>
                      </a:r>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38146309"/>
                  </a:ext>
                </a:extLst>
              </a:tr>
              <a:tr h="375103">
                <a:tc>
                  <a:txBody>
                    <a:bodyPr/>
                    <a:lstStyle/>
                    <a:p>
                      <a:r>
                        <a:rPr lang="en-US" dirty="0"/>
                        <a:t>Risk free asset</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08927903"/>
                  </a:ext>
                </a:extLst>
              </a:tr>
              <a:tr h="375103">
                <a:tc>
                  <a:txBody>
                    <a:bodyPr/>
                    <a:lstStyle/>
                    <a:p>
                      <a:r>
                        <a:rPr lang="en-US" dirty="0"/>
                        <a:t>Total</a:t>
                      </a:r>
                    </a:p>
                  </a:txBody>
                  <a:tcPr/>
                </a:tc>
                <a:tc>
                  <a:txBody>
                    <a:bodyPr/>
                    <a:lstStyle/>
                    <a:p>
                      <a:r>
                        <a:rPr lang="en-US" dirty="0"/>
                        <a:t>S</a:t>
                      </a:r>
                      <a:r>
                        <a:rPr lang="en-US" baseline="-25000" dirty="0"/>
                        <a:t>T</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38951089"/>
                  </a:ext>
                </a:extLst>
              </a:tr>
            </a:tbl>
          </a:graphicData>
        </a:graphic>
      </p:graphicFrame>
    </p:spTree>
    <p:extLst>
      <p:ext uri="{BB962C8B-B14F-4D97-AF65-F5344CB8AC3E}">
        <p14:creationId xmlns:p14="http://schemas.microsoft.com/office/powerpoint/2010/main" val="969219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674E-2F59-4F24-A1E3-F8B8C48E674D}"/>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AC361E46-EEB9-4F1D-AED2-14EB3E33E25D}"/>
              </a:ext>
            </a:extLst>
          </p:cNvPr>
          <p:cNvSpPr>
            <a:spLocks noGrp="1"/>
          </p:cNvSpPr>
          <p:nvPr>
            <p:ph idx="1"/>
          </p:nvPr>
        </p:nvSpPr>
        <p:spPr>
          <a:xfrm>
            <a:off x="1024128" y="2286000"/>
            <a:ext cx="8018271" cy="4023360"/>
          </a:xfrm>
        </p:spPr>
        <p:txBody>
          <a:bodyPr>
            <a:normAutofit/>
          </a:bodyPr>
          <a:lstStyle/>
          <a:p>
            <a:r>
              <a:rPr lang="en-US" sz="1500" dirty="0"/>
              <a:t>When the debt matures at T, the firm’s debt and assets are distributed between shareholders and debtholders with two possible outcomes depending on the firm’s value at time T (V</a:t>
            </a:r>
            <a:r>
              <a:rPr lang="en-US" sz="1500" baseline="-25000" dirty="0"/>
              <a:t>T</a:t>
            </a:r>
            <a:r>
              <a:rPr lang="en-US" sz="1500" dirty="0"/>
              <a:t>):</a:t>
            </a:r>
          </a:p>
          <a:p>
            <a:r>
              <a:rPr lang="en-US" sz="1500" dirty="0"/>
              <a:t>1. </a:t>
            </a:r>
            <a:r>
              <a:rPr lang="en-US" sz="1500" dirty="0">
                <a:solidFill>
                  <a:srgbClr val="FF0000"/>
                </a:solidFill>
              </a:rPr>
              <a:t>Solvency</a:t>
            </a:r>
            <a:r>
              <a:rPr lang="en-US" sz="1500" dirty="0"/>
              <a:t> (V</a:t>
            </a:r>
            <a:r>
              <a:rPr lang="en-US" sz="1500" baseline="-25000" dirty="0"/>
              <a:t>T</a:t>
            </a:r>
            <a:r>
              <a:rPr lang="en-US" sz="1500" dirty="0"/>
              <a:t> &gt; D): If the value of the firm (V</a:t>
            </a:r>
            <a:r>
              <a:rPr lang="en-US" sz="1500" baseline="-25000" dirty="0"/>
              <a:t>T</a:t>
            </a:r>
            <a:r>
              <a:rPr lang="en-US" sz="1500" dirty="0"/>
              <a:t>) exceeds the face value of the debt, or V</a:t>
            </a:r>
            <a:r>
              <a:rPr lang="en-US" sz="1500" baseline="-25000" dirty="0"/>
              <a:t>T</a:t>
            </a:r>
            <a:r>
              <a:rPr lang="en-US" sz="1500" dirty="0"/>
              <a:t> &gt; D, at time T, we say the firm is solvent and able to return capital to both its shareholders and debtholders.</a:t>
            </a:r>
          </a:p>
          <a:p>
            <a:r>
              <a:rPr lang="en-US" sz="1500" dirty="0"/>
              <a:t>● Debtholders receive D and are repaid in full.</a:t>
            </a:r>
          </a:p>
          <a:p>
            <a:r>
              <a:rPr lang="en-US" sz="1500" dirty="0"/>
              <a:t>● Shareholders receive the residual: E</a:t>
            </a:r>
            <a:r>
              <a:rPr lang="en-US" sz="1500" baseline="-25000" dirty="0"/>
              <a:t>T</a:t>
            </a:r>
            <a:r>
              <a:rPr lang="en-US" sz="1500" dirty="0"/>
              <a:t> = V</a:t>
            </a:r>
            <a:r>
              <a:rPr lang="en-US" sz="1500" baseline="-25000" dirty="0"/>
              <a:t>T</a:t>
            </a:r>
            <a:r>
              <a:rPr lang="en-US" sz="1500" dirty="0"/>
              <a:t> – D.</a:t>
            </a:r>
          </a:p>
          <a:p>
            <a:r>
              <a:rPr lang="en-US" sz="1500" dirty="0"/>
              <a:t>2. </a:t>
            </a:r>
            <a:r>
              <a:rPr lang="en-US" sz="1500" dirty="0">
                <a:solidFill>
                  <a:srgbClr val="FF0000"/>
                </a:solidFill>
              </a:rPr>
              <a:t>Insolvency</a:t>
            </a:r>
            <a:r>
              <a:rPr lang="en-US" sz="1500" dirty="0"/>
              <a:t> (V</a:t>
            </a:r>
            <a:r>
              <a:rPr lang="en-US" sz="1500" baseline="-25000" dirty="0"/>
              <a:t>T</a:t>
            </a:r>
            <a:r>
              <a:rPr lang="en-US" sz="1500" dirty="0"/>
              <a:t> &lt; D): If the value of the firm (V</a:t>
            </a:r>
            <a:r>
              <a:rPr lang="en-US" sz="1500" baseline="-25000" dirty="0"/>
              <a:t>T</a:t>
            </a:r>
            <a:r>
              <a:rPr lang="en-US" sz="1500" dirty="0"/>
              <a:t>) is below the face value of the debt, or V</a:t>
            </a:r>
            <a:r>
              <a:rPr lang="en-US" sz="1500" baseline="-25000" dirty="0"/>
              <a:t>T</a:t>
            </a:r>
            <a:r>
              <a:rPr lang="en-US" sz="1500" dirty="0"/>
              <a:t> &lt; D, at time T, we say the firm is insolvent. In the event of insolvency, shareholders receive nothing and debtholders are owed more than the value of the firm’s assets. Debtholders therefore receive VT to settle their debt claim of D at time T.</a:t>
            </a:r>
          </a:p>
          <a:p>
            <a:r>
              <a:rPr lang="en-US" sz="1500" dirty="0"/>
              <a:t>● Debtholders have a priority claim on assets and receive V</a:t>
            </a:r>
            <a:r>
              <a:rPr lang="en-US" sz="1500" baseline="-25000" dirty="0"/>
              <a:t>T</a:t>
            </a:r>
            <a:r>
              <a:rPr lang="en-US" sz="1500" dirty="0"/>
              <a:t> &lt; D.</a:t>
            </a:r>
          </a:p>
          <a:p>
            <a:r>
              <a:rPr lang="en-US" sz="1500" dirty="0"/>
              <a:t>● Shareholders receive the residual, E</a:t>
            </a:r>
            <a:r>
              <a:rPr lang="en-US" sz="1500" baseline="-25000" dirty="0"/>
              <a:t>T</a:t>
            </a:r>
            <a:r>
              <a:rPr lang="en-US" sz="1500" dirty="0"/>
              <a:t> = 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6776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4AC-D0AF-4FC3-9310-1339223A60A9}"/>
              </a:ext>
            </a:extLst>
          </p:cNvPr>
          <p:cNvSpPr>
            <a:spLocks noGrp="1"/>
          </p:cNvSpPr>
          <p:nvPr>
            <p:ph type="title"/>
          </p:nvPr>
        </p:nvSpPr>
        <p:spPr>
          <a:xfrm>
            <a:off x="1024128" y="585216"/>
            <a:ext cx="8018272" cy="1499616"/>
          </a:xfrm>
        </p:spPr>
        <p:txBody>
          <a:bodyPr>
            <a:normAutofit/>
          </a:bodyPr>
          <a:lstStyle/>
          <a:p>
            <a:r>
              <a:rPr lang="en-US"/>
              <a:t>Put-call parity applications: firm value</a:t>
            </a:r>
          </a:p>
        </p:txBody>
      </p:sp>
      <p:sp>
        <p:nvSpPr>
          <p:cNvPr id="3" name="Content Placeholder 2">
            <a:extLst>
              <a:ext uri="{FF2B5EF4-FFF2-40B4-BE49-F238E27FC236}">
                <a16:creationId xmlns:a16="http://schemas.microsoft.com/office/drawing/2014/main" id="{2ACCBE54-5F66-4EC0-A9CB-F261477CF0AC}"/>
              </a:ext>
            </a:extLst>
          </p:cNvPr>
          <p:cNvSpPr>
            <a:spLocks noGrp="1"/>
          </p:cNvSpPr>
          <p:nvPr>
            <p:ph idx="1"/>
          </p:nvPr>
        </p:nvSpPr>
        <p:spPr>
          <a:xfrm>
            <a:off x="1024128" y="2286000"/>
            <a:ext cx="8018271" cy="4023360"/>
          </a:xfrm>
        </p:spPr>
        <p:txBody>
          <a:bodyPr>
            <a:normAutofit/>
          </a:bodyPr>
          <a:lstStyle/>
          <a:p>
            <a:r>
              <a:rPr lang="en-US" sz="2000" dirty="0"/>
              <a:t>■ shareholder payoff is max(0, </a:t>
            </a:r>
            <a:r>
              <a:rPr lang="en-US" sz="2000" i="1" dirty="0"/>
              <a:t>V</a:t>
            </a:r>
            <a:r>
              <a:rPr lang="en-US" sz="2000" i="1" baseline="-25000" dirty="0"/>
              <a:t>T</a:t>
            </a:r>
            <a:r>
              <a:rPr lang="en-US" sz="2000" i="1" dirty="0"/>
              <a:t> </a:t>
            </a:r>
            <a:r>
              <a:rPr lang="en-US" sz="2000" dirty="0"/>
              <a:t>– </a:t>
            </a:r>
            <a:r>
              <a:rPr lang="en-US" sz="2000" i="1" dirty="0"/>
              <a:t>D</a:t>
            </a:r>
            <a:r>
              <a:rPr lang="en-US" sz="2000" dirty="0"/>
              <a:t>) </a:t>
            </a:r>
          </a:p>
          <a:p>
            <a:r>
              <a:rPr lang="en-US" sz="2000" dirty="0"/>
              <a:t>■ debtholder payoff is min(</a:t>
            </a:r>
            <a:r>
              <a:rPr lang="en-US" sz="2000" i="1" dirty="0"/>
              <a:t>V</a:t>
            </a:r>
            <a:r>
              <a:rPr lang="en-US" sz="2000" i="1" baseline="-25000" dirty="0"/>
              <a:t>T</a:t>
            </a:r>
            <a:r>
              <a:rPr lang="en-US" sz="2000" dirty="0"/>
              <a:t>, </a:t>
            </a:r>
            <a:r>
              <a:rPr lang="en-US" sz="2000" i="1" dirty="0"/>
              <a:t>D</a:t>
            </a:r>
            <a:r>
              <a:rPr lang="en-US" sz="2000" dirty="0"/>
              <a:t>)</a:t>
            </a:r>
          </a:p>
          <a:p>
            <a:r>
              <a:rPr lang="en-US" altLang="zh-CN" sz="2000" dirty="0"/>
              <a:t>Shareholders hold a </a:t>
            </a:r>
            <a:r>
              <a:rPr lang="en-US" altLang="zh-CN" sz="2000" dirty="0">
                <a:solidFill>
                  <a:srgbClr val="FF0000"/>
                </a:solidFill>
              </a:rPr>
              <a:t>call option on firm value(V</a:t>
            </a:r>
            <a:r>
              <a:rPr lang="en-US" altLang="zh-CN" sz="2000" baseline="-25000" dirty="0">
                <a:solidFill>
                  <a:srgbClr val="FF0000"/>
                </a:solidFill>
              </a:rPr>
              <a:t>T</a:t>
            </a:r>
            <a:r>
              <a:rPr lang="en-US" altLang="zh-CN" sz="2000" dirty="0">
                <a:solidFill>
                  <a:srgbClr val="FF0000"/>
                </a:solidFill>
              </a:rPr>
              <a:t>) with an exercise price of D</a:t>
            </a:r>
            <a:r>
              <a:rPr lang="en-US" altLang="zh-CN" sz="2000" dirty="0"/>
              <a:t>.</a:t>
            </a:r>
          </a:p>
          <a:p>
            <a:r>
              <a:rPr lang="en-US" sz="2000" dirty="0"/>
              <a:t>Debtholders hold a </a:t>
            </a:r>
            <a:r>
              <a:rPr lang="en-US" sz="2000" dirty="0">
                <a:solidFill>
                  <a:srgbClr val="FF0000"/>
                </a:solidFill>
              </a:rPr>
              <a:t>long position in a risk-free bond (</a:t>
            </a:r>
            <a:r>
              <a:rPr lang="en-US" sz="2000" i="1" dirty="0">
                <a:solidFill>
                  <a:srgbClr val="FF0000"/>
                </a:solidFill>
              </a:rPr>
              <a:t>D</a:t>
            </a:r>
            <a:r>
              <a:rPr lang="en-US" sz="2000" dirty="0">
                <a:solidFill>
                  <a:srgbClr val="FF0000"/>
                </a:solidFill>
              </a:rPr>
              <a:t>) </a:t>
            </a:r>
            <a:r>
              <a:rPr lang="en-US" sz="2000" dirty="0"/>
              <a:t>and have </a:t>
            </a:r>
            <a:r>
              <a:rPr lang="en-US" sz="2000" dirty="0">
                <a:solidFill>
                  <a:srgbClr val="FF0000"/>
                </a:solidFill>
              </a:rPr>
              <a:t>sold a put option to shareholders on firm value (</a:t>
            </a:r>
            <a:r>
              <a:rPr lang="en-US" sz="2000" i="1" dirty="0">
                <a:solidFill>
                  <a:srgbClr val="FF0000"/>
                </a:solidFill>
              </a:rPr>
              <a:t>V</a:t>
            </a:r>
            <a:r>
              <a:rPr lang="en-US" sz="2000" i="1" baseline="-25000" dirty="0">
                <a:solidFill>
                  <a:srgbClr val="FF0000"/>
                </a:solidFill>
              </a:rPr>
              <a:t>T</a:t>
            </a:r>
            <a:r>
              <a:rPr lang="en-US" sz="2000" dirty="0">
                <a:solidFill>
                  <a:srgbClr val="FF0000"/>
                </a:solidFill>
              </a:rPr>
              <a:t>) with an exercise price of </a:t>
            </a:r>
            <a:r>
              <a:rPr lang="en-US" sz="2000" i="1" dirty="0">
                <a:solidFill>
                  <a:srgbClr val="FF0000"/>
                </a:solidFill>
              </a:rPr>
              <a:t>D</a:t>
            </a:r>
            <a:r>
              <a:rPr lang="en-US" sz="2000" dirty="0"/>
              <a:t>.</a:t>
            </a:r>
          </a:p>
          <a:p>
            <a:r>
              <a:rPr lang="en-US" altLang="zh-CN" sz="2000" dirty="0"/>
              <a:t>Revisiting the put–call parity relationship, S</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PV(X), we may substitute the value of the firm at time 0 (V</a:t>
            </a:r>
            <a:r>
              <a:rPr lang="en-US" altLang="zh-CN" sz="2000" baseline="-25000" dirty="0"/>
              <a:t>0</a:t>
            </a:r>
            <a:r>
              <a:rPr lang="en-US" altLang="zh-CN" sz="2000" dirty="0"/>
              <a:t>) for the underlying asset (S</a:t>
            </a:r>
            <a:r>
              <a:rPr lang="en-US" altLang="zh-CN" sz="2000" baseline="-25000" dirty="0"/>
              <a:t>0</a:t>
            </a:r>
            <a:r>
              <a:rPr lang="en-US" altLang="zh-CN" sz="2000" dirty="0"/>
              <a:t>), substitute the debt (D) for the risk-free bond (X), and solve for V</a:t>
            </a:r>
            <a:r>
              <a:rPr lang="en-US" altLang="zh-CN" sz="2000" baseline="-25000" dirty="0"/>
              <a:t>0</a:t>
            </a:r>
            <a:r>
              <a:rPr lang="en-US" altLang="zh-CN" sz="2000" dirty="0"/>
              <a:t> as follows:</a:t>
            </a:r>
          </a:p>
          <a:p>
            <a:r>
              <a:rPr lang="en-US" altLang="zh-CN" sz="2000" dirty="0"/>
              <a:t>V</a:t>
            </a:r>
            <a:r>
              <a:rPr lang="en-US" altLang="zh-CN" sz="2000" baseline="-25000" dirty="0"/>
              <a:t>0</a:t>
            </a:r>
            <a:r>
              <a:rPr lang="en-US" altLang="zh-CN" sz="2000" dirty="0"/>
              <a:t> + P</a:t>
            </a:r>
            <a:r>
              <a:rPr lang="en-US" altLang="zh-CN" sz="2000" baseline="-25000" dirty="0"/>
              <a:t>0</a:t>
            </a:r>
            <a:r>
              <a:rPr lang="en-US" altLang="zh-CN" sz="2000" dirty="0"/>
              <a:t> = C</a:t>
            </a:r>
            <a:r>
              <a:rPr lang="en-US" altLang="zh-CN" sz="2000" baseline="-25000" dirty="0"/>
              <a:t>0</a:t>
            </a:r>
            <a:r>
              <a:rPr lang="en-US" altLang="zh-CN" sz="2000" dirty="0"/>
              <a:t> + PV(D)</a:t>
            </a:r>
          </a:p>
          <a:p>
            <a:r>
              <a:rPr lang="en-US" altLang="zh-CN" sz="2000" dirty="0"/>
              <a:t>V</a:t>
            </a:r>
            <a:r>
              <a:rPr lang="en-US" altLang="zh-CN" sz="2000" baseline="-25000" dirty="0"/>
              <a:t>0</a:t>
            </a:r>
            <a:r>
              <a:rPr lang="en-US" altLang="zh-CN" sz="2000" dirty="0"/>
              <a:t> = C</a:t>
            </a:r>
            <a:r>
              <a:rPr lang="en-US" altLang="zh-CN" sz="2000" baseline="-25000" dirty="0"/>
              <a:t>0</a:t>
            </a:r>
            <a:r>
              <a:rPr lang="en-US" altLang="zh-CN" sz="2000" dirty="0"/>
              <a:t> + PV(D) – P</a:t>
            </a:r>
            <a:r>
              <a:rPr lang="en-US" altLang="zh-CN" sz="2000" baseline="-25000" dirty="0"/>
              <a:t>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718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77D3-D425-451F-936B-25D687C0D39F}"/>
              </a:ext>
            </a:extLst>
          </p:cNvPr>
          <p:cNvSpPr>
            <a:spLocks noGrp="1"/>
          </p:cNvSpPr>
          <p:nvPr>
            <p:ph type="title"/>
          </p:nvPr>
        </p:nvSpPr>
        <p:spPr>
          <a:xfrm>
            <a:off x="1024128" y="585216"/>
            <a:ext cx="8018272" cy="1499616"/>
          </a:xfrm>
        </p:spPr>
        <p:txBody>
          <a:bodyPr>
            <a:normAutofit/>
          </a:bodyPr>
          <a:lstStyle/>
          <a:p>
            <a:r>
              <a:rPr lang="en-US"/>
              <a:t>One-period binomial model</a:t>
            </a:r>
          </a:p>
        </p:txBody>
      </p:sp>
      <p:sp>
        <p:nvSpPr>
          <p:cNvPr id="7" name="Content Placeholder 2">
            <a:extLst>
              <a:ext uri="{FF2B5EF4-FFF2-40B4-BE49-F238E27FC236}">
                <a16:creationId xmlns:a16="http://schemas.microsoft.com/office/drawing/2014/main" id="{12A8C9F5-5FC6-46EF-82C0-9CD4A0558651}"/>
              </a:ext>
            </a:extLst>
          </p:cNvPr>
          <p:cNvSpPr>
            <a:spLocks noGrp="1"/>
          </p:cNvSpPr>
          <p:nvPr>
            <p:ph idx="1"/>
          </p:nvPr>
        </p:nvSpPr>
        <p:spPr>
          <a:xfrm>
            <a:off x="1024128" y="2286000"/>
            <a:ext cx="8018271" cy="4023360"/>
          </a:xfrm>
        </p:spPr>
        <p:txBody>
          <a:bodyPr>
            <a:normAutofit/>
          </a:bodyPr>
          <a:lstStyle/>
          <a:p>
            <a:r>
              <a:rPr lang="en-US" sz="2000"/>
              <a:t>The asymmetric payoff profile of options and other contingent claims makes valuation of these instruments more challenging. Assumptions about future prices are an important component in option valuation given the different payoffs under different scenarios whose likelihood changes over time. Option valuation therefore requires the specification of a model for the future (random) price behavior of the option’s underlying asset.</a:t>
            </a:r>
          </a:p>
          <a:p>
            <a:r>
              <a:rPr lang="en-US" sz="2000"/>
              <a:t>The binomial model is a common tool used to determine the no-arbitrage value of an option.</a:t>
            </a:r>
          </a:p>
          <a:p>
            <a:r>
              <a:rPr lang="en-US" sz="2000"/>
              <a:t>The simplicity of this model makes it attractive, as we only need to make an assumption about the magnitude of the potential upward and downward price changes of the underlying asset in a future time period.</a:t>
            </a:r>
          </a:p>
          <a:p>
            <a:endParaRPr lang="en-US" sz="20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98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sz="4800" dirty="0"/>
              <a:t>Futures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A8F8D-9622-4FCF-914E-CAC22857F3C0}"/>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altLang="zh-CN" sz="4000" dirty="0"/>
              <a:t>no-arbitrage pricing</a:t>
            </a:r>
            <a:endParaRPr lang="en-US" sz="4000" dirty="0"/>
          </a:p>
        </p:txBody>
      </p:sp>
      <p:pic>
        <p:nvPicPr>
          <p:cNvPr id="5" name="Content Placeholder 4">
            <a:extLst>
              <a:ext uri="{FF2B5EF4-FFF2-40B4-BE49-F238E27FC236}">
                <a16:creationId xmlns:a16="http://schemas.microsoft.com/office/drawing/2014/main" id="{DEF55BAB-3DD9-4159-88B8-203CF8233EDD}"/>
              </a:ext>
            </a:extLst>
          </p:cNvPr>
          <p:cNvPicPr>
            <a:picLocks noGrp="1" noChangeAspect="1"/>
          </p:cNvPicPr>
          <p:nvPr>
            <p:ph idx="1"/>
          </p:nvPr>
        </p:nvPicPr>
        <p:blipFill>
          <a:blip r:embed="rId2"/>
          <a:stretch>
            <a:fillRect/>
          </a:stretch>
        </p:blipFill>
        <p:spPr>
          <a:xfrm>
            <a:off x="1077461" y="2286000"/>
            <a:ext cx="5760395" cy="3886200"/>
          </a:xfrm>
          <a:prstGeom prst="rect">
            <a:avLst/>
          </a:prstGeom>
        </p:spPr>
      </p:pic>
      <p:sp>
        <p:nvSpPr>
          <p:cNvPr id="11" name="Rectangle 10">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530E33-012B-43B1-9CEE-FBE6B6EB7632}"/>
              </a:ext>
            </a:extLst>
          </p:cNvPr>
          <p:cNvSpPr txBox="1"/>
          <p:nvPr/>
        </p:nvSpPr>
        <p:spPr>
          <a:xfrm>
            <a:off x="8021490" y="585216"/>
            <a:ext cx="3527043" cy="5586984"/>
          </a:xfrm>
          <a:prstGeom prst="rect">
            <a:avLst/>
          </a:prstGeom>
        </p:spPr>
        <p:txBody>
          <a:bodyPr vert="horz" lIns="45720" tIns="45720" rIns="45720" bIns="45720" rtlCol="0" anchor="ctr">
            <a:normAutofit/>
          </a:bodyPr>
          <a:lstStyle/>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u</a:t>
            </a:r>
            <a:r>
              <a:rPr lang="en-US" sz="2000" dirty="0">
                <a:solidFill>
                  <a:srgbClr val="FFFFFF"/>
                </a:solidFill>
              </a:rPr>
              <a:t>/S</a:t>
            </a:r>
            <a:r>
              <a:rPr lang="en-US" sz="2000" baseline="-25000" dirty="0">
                <a:solidFill>
                  <a:srgbClr val="FFFFFF"/>
                </a:solidFill>
              </a:rPr>
              <a:t>0</a:t>
            </a:r>
            <a:r>
              <a:rPr lang="en-US" sz="2000" dirty="0">
                <a:solidFill>
                  <a:srgbClr val="FFFFFF"/>
                </a:solidFill>
              </a:rPr>
              <a:t> &gt;1</a:t>
            </a:r>
          </a:p>
          <a:p>
            <a:pPr defTabSz="914400">
              <a:lnSpc>
                <a:spcPct val="90000"/>
              </a:lnSpc>
              <a:spcAft>
                <a:spcPts val="600"/>
              </a:spcAft>
              <a:buClr>
                <a:schemeClr val="accent1"/>
              </a:buClr>
            </a:pPr>
            <a:r>
              <a:rPr lang="en-US" sz="2000" dirty="0">
                <a:solidFill>
                  <a:srgbClr val="FFFFFF"/>
                </a:solidFill>
              </a:rPr>
              <a:t>R</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1</a:t>
            </a:r>
            <a:r>
              <a:rPr lang="en-US" sz="2000" baseline="30000" dirty="0">
                <a:solidFill>
                  <a:srgbClr val="FFFFFF"/>
                </a:solidFill>
              </a:rPr>
              <a:t>d</a:t>
            </a:r>
            <a:r>
              <a:rPr lang="en-US" sz="2000" dirty="0">
                <a:solidFill>
                  <a:srgbClr val="FFFFFF"/>
                </a:solidFill>
              </a:rPr>
              <a:t>/S</a:t>
            </a:r>
            <a:r>
              <a:rPr lang="en-US" sz="2000" baseline="-25000" dirty="0">
                <a:solidFill>
                  <a:srgbClr val="FFFFFF"/>
                </a:solidFill>
              </a:rPr>
              <a:t>0</a:t>
            </a:r>
            <a:r>
              <a:rPr lang="en-US" sz="2000" dirty="0">
                <a:solidFill>
                  <a:srgbClr val="FFFFFF"/>
                </a:solidFill>
              </a:rPr>
              <a:t> &lt;1</a:t>
            </a:r>
          </a:p>
        </p:txBody>
      </p:sp>
    </p:spTree>
    <p:extLst>
      <p:ext uri="{BB962C8B-B14F-4D97-AF65-F5344CB8AC3E}">
        <p14:creationId xmlns:p14="http://schemas.microsoft.com/office/powerpoint/2010/main" val="34327407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5213-37DD-47B1-A596-B6049579CDC3}"/>
              </a:ext>
            </a:extLst>
          </p:cNvPr>
          <p:cNvSpPr>
            <a:spLocks noGrp="1"/>
          </p:cNvSpPr>
          <p:nvPr>
            <p:ph type="title"/>
          </p:nvPr>
        </p:nvSpPr>
        <p:spPr/>
        <p:txBody>
          <a:bodyPr/>
          <a:lstStyle/>
          <a:p>
            <a:r>
              <a:rPr lang="en-US" sz="4400" dirty="0"/>
              <a:t>One-period binomial model</a:t>
            </a:r>
            <a:br>
              <a:rPr lang="en-US" sz="6600" dirty="0"/>
            </a:br>
            <a:r>
              <a:rPr lang="en-US" altLang="zh-CN" sz="3600" dirty="0"/>
              <a:t>no-arbitrage pricing</a:t>
            </a:r>
            <a:endParaRPr lang="en-US" sz="3600" dirty="0"/>
          </a:p>
        </p:txBody>
      </p:sp>
      <p:sp>
        <p:nvSpPr>
          <p:cNvPr id="3" name="Content Placeholder 2">
            <a:extLst>
              <a:ext uri="{FF2B5EF4-FFF2-40B4-BE49-F238E27FC236}">
                <a16:creationId xmlns:a16="http://schemas.microsoft.com/office/drawing/2014/main" id="{9E5CD3F6-B465-4B19-8F42-2078EECB3BE6}"/>
              </a:ext>
            </a:extLst>
          </p:cNvPr>
          <p:cNvSpPr>
            <a:spLocks noGrp="1"/>
          </p:cNvSpPr>
          <p:nvPr>
            <p:ph idx="1"/>
          </p:nvPr>
        </p:nvSpPr>
        <p:spPr/>
        <p:txBody>
          <a:bodyPr/>
          <a:lstStyle/>
          <a:p>
            <a:r>
              <a:rPr lang="en-US" sz="2000" dirty="0"/>
              <a:t>For example, setting S</a:t>
            </a:r>
            <a:r>
              <a:rPr lang="en-US" sz="2000" baseline="-25000" dirty="0"/>
              <a:t>0</a:t>
            </a:r>
            <a:r>
              <a:rPr lang="en-US" sz="2000" dirty="0"/>
              <a:t>=80 ,S</a:t>
            </a:r>
            <a:r>
              <a:rPr lang="en-US" sz="2000" baseline="-25000" dirty="0"/>
              <a:t>1</a:t>
            </a:r>
            <a:r>
              <a:rPr lang="en-US" sz="2000" baseline="30000" dirty="0"/>
              <a:t>d</a:t>
            </a:r>
            <a:r>
              <a:rPr lang="en-US" sz="2000" dirty="0"/>
              <a:t>= €60 and S</a:t>
            </a:r>
            <a:r>
              <a:rPr lang="en-US" sz="2000" baseline="-25000" dirty="0"/>
              <a:t>1</a:t>
            </a:r>
            <a:r>
              <a:rPr lang="en-US" sz="2000" baseline="30000" dirty="0"/>
              <a:t>u</a:t>
            </a:r>
            <a:r>
              <a:rPr lang="en-US" sz="2000" dirty="0"/>
              <a:t> = €110. Then, R</a:t>
            </a:r>
            <a:r>
              <a:rPr lang="en-US" sz="2000" baseline="30000" dirty="0"/>
              <a:t>u</a:t>
            </a:r>
            <a:r>
              <a:rPr lang="en-US" sz="2000" dirty="0"/>
              <a:t> = 1.375 and R</a:t>
            </a:r>
            <a:r>
              <a:rPr lang="en-US" sz="2000" baseline="30000" dirty="0"/>
              <a:t>d</a:t>
            </a:r>
            <a:r>
              <a:rPr lang="en-US" sz="2000" dirty="0"/>
              <a:t> = 0.75</a:t>
            </a:r>
            <a:r>
              <a:rPr lang="en-US" dirty="0"/>
              <a:t>.R</a:t>
            </a:r>
            <a:r>
              <a:rPr lang="en-US" altLang="zh-CN" dirty="0"/>
              <a:t>f=5%</a:t>
            </a:r>
            <a:endParaRPr lang="en-US" dirty="0"/>
          </a:p>
          <a:p>
            <a:endParaRPr lang="en-US" dirty="0"/>
          </a:p>
        </p:txBody>
      </p:sp>
      <p:pic>
        <p:nvPicPr>
          <p:cNvPr id="5" name="Picture 4">
            <a:extLst>
              <a:ext uri="{FF2B5EF4-FFF2-40B4-BE49-F238E27FC236}">
                <a16:creationId xmlns:a16="http://schemas.microsoft.com/office/drawing/2014/main" id="{88EEDAD2-EBE2-4FDB-B33C-84B1AC228993}"/>
              </a:ext>
            </a:extLst>
          </p:cNvPr>
          <p:cNvPicPr>
            <a:picLocks noChangeAspect="1"/>
          </p:cNvPicPr>
          <p:nvPr/>
        </p:nvPicPr>
        <p:blipFill>
          <a:blip r:embed="rId2"/>
          <a:stretch>
            <a:fillRect/>
          </a:stretch>
        </p:blipFill>
        <p:spPr>
          <a:xfrm>
            <a:off x="1157145" y="2830986"/>
            <a:ext cx="8055094" cy="3283887"/>
          </a:xfrm>
          <a:prstGeom prst="rect">
            <a:avLst/>
          </a:prstGeom>
        </p:spPr>
      </p:pic>
    </p:spTree>
    <p:extLst>
      <p:ext uri="{BB962C8B-B14F-4D97-AF65-F5344CB8AC3E}">
        <p14:creationId xmlns:p14="http://schemas.microsoft.com/office/powerpoint/2010/main" val="13947057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toy robot">
            <a:extLst>
              <a:ext uri="{FF2B5EF4-FFF2-40B4-BE49-F238E27FC236}">
                <a16:creationId xmlns:a16="http://schemas.microsoft.com/office/drawing/2014/main" id="{19FC9A06-8FCC-ECEA-66E5-7D76DDB8FFD9}"/>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89"/>
          </a:xfrm>
          <a:prstGeom prst="rect">
            <a:avLst/>
          </a:prstGeom>
        </p:spPr>
      </p:pic>
      <p:sp>
        <p:nvSpPr>
          <p:cNvPr id="2" name="Title 1">
            <a:extLst>
              <a:ext uri="{FF2B5EF4-FFF2-40B4-BE49-F238E27FC236}">
                <a16:creationId xmlns:a16="http://schemas.microsoft.com/office/drawing/2014/main" id="{C343F83B-229B-4F79-A022-1B066DF81277}"/>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A54B20-CC9C-42C8-A5EB-040AC341386A}"/>
                  </a:ext>
                </a:extLst>
              </p:cNvPr>
              <p:cNvSpPr>
                <a:spLocks noGrp="1"/>
              </p:cNvSpPr>
              <p:nvPr>
                <p:ph idx="1"/>
              </p:nvPr>
            </p:nvSpPr>
            <p:spPr>
              <a:xfrm>
                <a:off x="1024128" y="2286000"/>
                <a:ext cx="9720073" cy="4023360"/>
              </a:xfrm>
            </p:spPr>
            <p:txBody>
              <a:bodyPr>
                <a:normAutofit/>
              </a:bodyPr>
              <a:lstStyle/>
              <a:p>
                <a:r>
                  <a:rPr lang="en-US" dirty="0"/>
                  <a:t>The only unknown value is c</a:t>
                </a:r>
                <a:r>
                  <a:rPr lang="en-US" baseline="-25000" dirty="0"/>
                  <a:t>0</a:t>
                </a:r>
                <a:r>
                  <a:rPr lang="en-US" dirty="0"/>
                  <a:t>, which may be determined using </a:t>
                </a:r>
                <a:r>
                  <a:rPr lang="en-US"/>
                  <a:t>replication and no-arbitrage pricing</a:t>
                </a:r>
                <a:r>
                  <a:rPr lang="en-US" dirty="0"/>
                  <a:t>. That is, the value of both the option and its underlying asset in each future scenario may be used to construct </a:t>
                </a:r>
                <a:r>
                  <a:rPr lang="en-US"/>
                  <a:t>a risk-free portfolio</a:t>
                </a:r>
                <a:r>
                  <a:rPr lang="en-US" dirty="0"/>
                  <a:t>. For example, assume that at t = 0 we sell the call option at a price of c</a:t>
                </a:r>
                <a:r>
                  <a:rPr lang="en-US" baseline="-25000" dirty="0"/>
                  <a:t>0</a:t>
                </a:r>
                <a:r>
                  <a:rPr lang="en-US" dirty="0"/>
                  <a:t> and purchase h units of the underlying asset.</a:t>
                </a:r>
              </a:p>
              <a:p>
                <a:r>
                  <a:rPr lang="en-US" dirty="0"/>
                  <a:t>V</a:t>
                </a:r>
                <a:r>
                  <a:rPr lang="en-US" baseline="-25000" dirty="0"/>
                  <a:t>0</a:t>
                </a:r>
                <a:r>
                  <a:rPr lang="en-US" dirty="0"/>
                  <a:t>=hS</a:t>
                </a:r>
                <a:r>
                  <a:rPr lang="en-US" baseline="-25000" dirty="0"/>
                  <a:t>0</a:t>
                </a:r>
                <a:r>
                  <a:rPr lang="en-US" dirty="0"/>
                  <a:t>-C</a:t>
                </a:r>
                <a:r>
                  <a:rPr lang="en-US" baseline="-25000" dirty="0"/>
                  <a:t>0</a:t>
                </a:r>
              </a:p>
              <a:p>
                <a:r>
                  <a:rPr lang="en-US" dirty="0"/>
                  <a:t>V</a:t>
                </a:r>
                <a:r>
                  <a:rPr lang="en-US" baseline="-25000" dirty="0"/>
                  <a:t>1</a:t>
                </a:r>
                <a:r>
                  <a:rPr lang="en-US" baseline="30000" dirty="0"/>
                  <a:t>u</a:t>
                </a:r>
                <a:r>
                  <a:rPr lang="en-US" dirty="0"/>
                  <a:t>=hS</a:t>
                </a:r>
                <a:r>
                  <a:rPr lang="en-US" baseline="-25000" dirty="0"/>
                  <a:t>1</a:t>
                </a:r>
                <a:r>
                  <a:rPr lang="en-US" baseline="30000" dirty="0"/>
                  <a:t>u</a:t>
                </a:r>
                <a:r>
                  <a:rPr lang="en-US" dirty="0"/>
                  <a:t>-C</a:t>
                </a:r>
                <a:r>
                  <a:rPr lang="en-US" baseline="-25000" dirty="0"/>
                  <a:t>1</a:t>
                </a:r>
                <a:r>
                  <a:rPr lang="en-US" baseline="30000" dirty="0"/>
                  <a:t>u</a:t>
                </a:r>
                <a:r>
                  <a:rPr lang="en-US" dirty="0"/>
                  <a:t>=h*110-10</a:t>
                </a:r>
              </a:p>
              <a:p>
                <a:r>
                  <a:rPr lang="en-US" dirty="0"/>
                  <a:t>V</a:t>
                </a:r>
                <a:r>
                  <a:rPr lang="en-US" baseline="-25000" dirty="0"/>
                  <a:t>1</a:t>
                </a:r>
                <a:r>
                  <a:rPr lang="en-US" baseline="30000" dirty="0"/>
                  <a:t>d</a:t>
                </a:r>
                <a:r>
                  <a:rPr lang="en-US" dirty="0"/>
                  <a:t>=hS</a:t>
                </a:r>
                <a:r>
                  <a:rPr lang="en-US" baseline="-25000" dirty="0"/>
                  <a:t>1</a:t>
                </a:r>
                <a:r>
                  <a:rPr lang="en-US" baseline="30000" dirty="0"/>
                  <a:t>d</a:t>
                </a:r>
                <a:r>
                  <a:rPr lang="en-US" dirty="0"/>
                  <a:t>-C</a:t>
                </a:r>
                <a:r>
                  <a:rPr lang="en-US" baseline="-25000" dirty="0"/>
                  <a:t>1</a:t>
                </a:r>
                <a:r>
                  <a:rPr lang="en-US" baseline="30000" dirty="0"/>
                  <a:t>d</a:t>
                </a:r>
                <a:r>
                  <a:rPr lang="en-US" dirty="0"/>
                  <a:t>=h*60-0</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h(hedge ratio)=</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num>
                      <m:den>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baseline="-25000" smtClean="0">
                            <a:latin typeface="Cambria Math" panose="02040503050406030204" pitchFamily="18" charset="0"/>
                          </a:rPr>
                          <m:t>1</m:t>
                        </m:r>
                        <m:r>
                          <a:rPr lang="en-US" b="0" i="1" baseline="30000" smtClean="0">
                            <a:latin typeface="Cambria Math" panose="02040503050406030204" pitchFamily="18" charset="0"/>
                          </a:rPr>
                          <m:t>𝑑</m:t>
                        </m:r>
                      </m:den>
                    </m:f>
                  </m:oMath>
                </a14:m>
                <a:r>
                  <a:rPr lang="en-US" dirty="0"/>
                  <a:t> =0.2</a:t>
                </a:r>
              </a:p>
              <a:p>
                <a:endParaRPr lang="en-US" baseline="-25000" dirty="0"/>
              </a:p>
              <a:p>
                <a:endParaRPr lang="en-US" dirty="0"/>
              </a:p>
            </p:txBody>
          </p:sp>
        </mc:Choice>
        <mc:Fallback xmlns="">
          <p:sp>
            <p:nvSpPr>
              <p:cNvPr id="3" name="Content Placeholder 2">
                <a:extLst>
                  <a:ext uri="{FF2B5EF4-FFF2-40B4-BE49-F238E27FC236}">
                    <a16:creationId xmlns:a16="http://schemas.microsoft.com/office/drawing/2014/main" id="{BAA54B20-CC9C-42C8-A5EB-040AC341386A}"/>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a:stretch>
              </a:blipFill>
            </p:spPr>
            <p:txBody>
              <a:bodyPr/>
              <a:lstStyle/>
              <a:p>
                <a:r>
                  <a:rPr lang="zh-CN" altLang="en-US">
                    <a:noFill/>
                  </a:rPr>
                  <a:t> </a:t>
                </a:r>
              </a:p>
            </p:txBody>
          </p:sp>
        </mc:Fallback>
      </mc:AlternateContent>
      <p:sp>
        <p:nvSpPr>
          <p:cNvPr id="4" name="Arrow: Right 3">
            <a:extLst>
              <a:ext uri="{FF2B5EF4-FFF2-40B4-BE49-F238E27FC236}">
                <a16:creationId xmlns:a16="http://schemas.microsoft.com/office/drawing/2014/main" id="{01BDF3B9-541B-45B4-B371-89880B2C02D4}"/>
              </a:ext>
            </a:extLst>
          </p:cNvPr>
          <p:cNvSpPr/>
          <p:nvPr/>
        </p:nvSpPr>
        <p:spPr>
          <a:xfrm>
            <a:off x="2171126" y="5586809"/>
            <a:ext cx="354841" cy="177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365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Calculator, pen, compass, money and a paper with graphs printed on it">
            <a:extLst>
              <a:ext uri="{FF2B5EF4-FFF2-40B4-BE49-F238E27FC236}">
                <a16:creationId xmlns:a16="http://schemas.microsoft.com/office/drawing/2014/main" id="{3F56A6B1-A7CB-597A-F2B1-345255CFB83E}"/>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215CD01C-8628-46E2-81C9-88E257E5278F}"/>
              </a:ext>
            </a:extLst>
          </p:cNvPr>
          <p:cNvSpPr>
            <a:spLocks noGrp="1"/>
          </p:cNvSpPr>
          <p:nvPr>
            <p:ph type="title"/>
          </p:nvPr>
        </p:nvSpPr>
        <p:spPr>
          <a:xfrm>
            <a:off x="1024128" y="585216"/>
            <a:ext cx="9720072" cy="1499616"/>
          </a:xfrm>
        </p:spPr>
        <p:txBody>
          <a:bodyPr>
            <a:normAutofit/>
          </a:bodyPr>
          <a:lstStyle/>
          <a:p>
            <a:r>
              <a:rPr lang="en-US"/>
              <a:t>One-period binomial model</a:t>
            </a:r>
            <a:br>
              <a:rPr lang="en-US"/>
            </a:br>
            <a:r>
              <a:rPr lang="en-US" altLang="zh-CN"/>
              <a:t>no-arbitrage pricing</a:t>
            </a:r>
            <a:endParaRPr lang="en-US"/>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38BF32-95A6-4D2C-9F48-C3199492B49C}"/>
              </a:ext>
            </a:extLst>
          </p:cNvPr>
          <p:cNvSpPr>
            <a:spLocks noGrp="1"/>
          </p:cNvSpPr>
          <p:nvPr>
            <p:ph idx="1"/>
          </p:nvPr>
        </p:nvSpPr>
        <p:spPr>
          <a:xfrm>
            <a:off x="1024128" y="2286000"/>
            <a:ext cx="9720073" cy="4023360"/>
          </a:xfrm>
        </p:spPr>
        <p:txBody>
          <a:bodyPr>
            <a:normAutofit/>
          </a:bodyPr>
          <a:lstStyle/>
          <a:p>
            <a:r>
              <a:rPr lang="en-US" dirty="0"/>
              <a:t>For each call option unit sold, we buy 0.2 units of the underlying asset (or for each underlying asset unit, we must sell 5 call options to equate the portfolio values at t=1).</a:t>
            </a:r>
          </a:p>
          <a:p>
            <a:r>
              <a:rPr lang="en-US" dirty="0"/>
              <a:t>V</a:t>
            </a:r>
            <a:r>
              <a:rPr lang="en-US" baseline="-25000" dirty="0"/>
              <a:t>1</a:t>
            </a:r>
            <a:r>
              <a:rPr lang="en-US" baseline="30000" dirty="0"/>
              <a:t>u</a:t>
            </a:r>
            <a:r>
              <a:rPr lang="en-US" dirty="0"/>
              <a:t>= V</a:t>
            </a:r>
            <a:r>
              <a:rPr lang="en-US" baseline="-25000" dirty="0"/>
              <a:t>1</a:t>
            </a:r>
            <a:r>
              <a:rPr lang="en-US" baseline="30000" dirty="0"/>
              <a:t>d </a:t>
            </a:r>
            <a:r>
              <a:rPr lang="en-US" dirty="0"/>
              <a:t>=12</a:t>
            </a:r>
          </a:p>
          <a:p>
            <a:r>
              <a:rPr lang="en-US" dirty="0"/>
              <a:t>For an annual risk-free rate of 5%</a:t>
            </a:r>
          </a:p>
          <a:p>
            <a:r>
              <a:rPr lang="en-US" dirty="0"/>
              <a:t>V</a:t>
            </a:r>
            <a:r>
              <a:rPr lang="en-US" baseline="-25000" dirty="0"/>
              <a:t>0</a:t>
            </a:r>
            <a:r>
              <a:rPr lang="en-US" dirty="0"/>
              <a:t>= V</a:t>
            </a:r>
            <a:r>
              <a:rPr lang="en-US" baseline="-25000" dirty="0"/>
              <a:t>1</a:t>
            </a:r>
            <a:r>
              <a:rPr lang="en-US" baseline="30000" dirty="0"/>
              <a:t>u</a:t>
            </a:r>
            <a:r>
              <a:rPr lang="en-US" dirty="0"/>
              <a:t>/(1+rf) = 12/(1+5%)=11.43</a:t>
            </a:r>
          </a:p>
          <a:p>
            <a:r>
              <a:rPr lang="en-US" dirty="0"/>
              <a:t>V</a:t>
            </a:r>
            <a:r>
              <a:rPr lang="en-US" baseline="-25000" dirty="0"/>
              <a:t>0</a:t>
            </a:r>
            <a:r>
              <a:rPr lang="en-US" dirty="0"/>
              <a:t>=h*S</a:t>
            </a:r>
            <a:r>
              <a:rPr lang="en-US" baseline="-25000" dirty="0"/>
              <a:t>0</a:t>
            </a:r>
            <a:r>
              <a:rPr lang="en-US" dirty="0"/>
              <a:t>-C</a:t>
            </a:r>
            <a:r>
              <a:rPr lang="en-US" baseline="-25000" dirty="0"/>
              <a:t>0 </a:t>
            </a:r>
            <a:r>
              <a:rPr lang="en-US" dirty="0"/>
              <a:t>= 0.2*80-C</a:t>
            </a:r>
            <a:r>
              <a:rPr lang="en-US" baseline="-25000" dirty="0"/>
              <a:t>0</a:t>
            </a:r>
            <a:r>
              <a:rPr lang="en-US" dirty="0"/>
              <a:t>=11.43</a:t>
            </a:r>
          </a:p>
          <a:p>
            <a:r>
              <a:rPr lang="en-US" dirty="0"/>
              <a:t>C</a:t>
            </a:r>
            <a:r>
              <a:rPr lang="en-US" baseline="-25000" dirty="0"/>
              <a:t>0</a:t>
            </a:r>
            <a:r>
              <a:rPr lang="en-US" dirty="0"/>
              <a:t>=4.57</a:t>
            </a:r>
          </a:p>
        </p:txBody>
      </p:sp>
    </p:spTree>
    <p:extLst>
      <p:ext uri="{BB962C8B-B14F-4D97-AF65-F5344CB8AC3E}">
        <p14:creationId xmlns:p14="http://schemas.microsoft.com/office/powerpoint/2010/main" val="3166781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746BE857-720B-16F2-0115-1EBEC9D26865}"/>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AC2D0378-CD39-4965-AD51-D522A276BB52}"/>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5DCAF-4C91-447C-9883-53516CE44B66}"/>
                  </a:ext>
                </a:extLst>
              </p:cNvPr>
              <p:cNvSpPr>
                <a:spLocks noGrp="1"/>
              </p:cNvSpPr>
              <p:nvPr>
                <p:ph idx="1"/>
              </p:nvPr>
            </p:nvSpPr>
            <p:spPr>
              <a:xfrm>
                <a:off x="1024128" y="2286000"/>
                <a:ext cx="9720073" cy="4023360"/>
              </a:xfrm>
            </p:spPr>
            <p:txBody>
              <a:bodyPr>
                <a:normAutofit/>
              </a:bodyPr>
              <a:lstStyle/>
              <a:p>
                <a:r>
                  <a:rPr lang="en-US" dirty="0"/>
                  <a:t>As shown in the prior lesson, an option’s value is </a:t>
                </a:r>
                <a:r>
                  <a:rPr lang="en-US"/>
                  <a:t>not affected by actual (real-world) probabilities</a:t>
                </a:r>
                <a:r>
                  <a:rPr lang="en-US" dirty="0"/>
                  <a:t> of underlying price increases or decreases.</a:t>
                </a:r>
              </a:p>
              <a:p>
                <a:r>
                  <a:rPr lang="en-US" dirty="0"/>
                  <a:t>As we will see in this lesson, only the </a:t>
                </a:r>
                <a:r>
                  <a:rPr lang="en-US"/>
                  <a:t>expected volatility</a:t>
                </a:r>
                <a:r>
                  <a:rPr lang="en-US" dirty="0"/>
                  <a:t>—that is, gross returns Ru and Rd introduced earlier—and </a:t>
                </a:r>
                <a:r>
                  <a:rPr lang="en-US"/>
                  <a:t>not the expected return </a:t>
                </a:r>
                <a:r>
                  <a:rPr lang="en-US" dirty="0"/>
                  <a:t>are required to price an option.</a:t>
                </a:r>
              </a:p>
              <a:p>
                <a:r>
                  <a:rPr lang="en-US" dirty="0"/>
                  <a:t>The value of the call option today, c</a:t>
                </a:r>
                <a:r>
                  <a:rPr lang="en-US" baseline="-25000" dirty="0"/>
                  <a:t>0</a:t>
                </a:r>
                <a:r>
                  <a:rPr lang="en-US" dirty="0"/>
                  <a:t>, is computed as the expected value of the option at expiration, c</a:t>
                </a:r>
                <a:r>
                  <a:rPr lang="en-US" baseline="-25000" dirty="0"/>
                  <a:t>1</a:t>
                </a:r>
                <a:r>
                  <a:rPr lang="en-US" baseline="30000" dirty="0"/>
                  <a:t>u</a:t>
                </a:r>
                <a:r>
                  <a:rPr lang="en-US" dirty="0"/>
                  <a:t> and c</a:t>
                </a:r>
                <a:r>
                  <a:rPr lang="en-US" baseline="-25000" dirty="0"/>
                  <a:t>1</a:t>
                </a:r>
                <a:r>
                  <a:rPr lang="en-US" baseline="30000" dirty="0"/>
                  <a:t>d</a:t>
                </a:r>
                <a:r>
                  <a:rPr lang="en-US" dirty="0"/>
                  <a:t>, discounted at the risk-free rate, r.</a:t>
                </a:r>
              </a:p>
              <a:p>
                <a:r>
                  <a:rPr lang="en-US" dirty="0"/>
                  <a:t>C</a:t>
                </a:r>
                <a:r>
                  <a:rPr lang="en-US" baseline="-25000" dirty="0"/>
                  <a:t>0</a:t>
                </a:r>
                <a:r>
                  <a:rPr lang="en-US" dirty="0"/>
                  <a:t> =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𝜋</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baseline="-25000" smtClean="0">
                            <a:latin typeface="Cambria Math" panose="02040503050406030204" pitchFamily="18" charset="0"/>
                            <a:ea typeface="Cambria Math" panose="02040503050406030204" pitchFamily="18" charset="0"/>
                          </a:rPr>
                          <m:t>1</m:t>
                        </m:r>
                        <m:r>
                          <a:rPr lang="en-US" b="0" i="1" baseline="30000" smtClean="0">
                            <a:latin typeface="Cambria Math" panose="02040503050406030204" pitchFamily="18" charset="0"/>
                            <a:ea typeface="Cambria Math" panose="02040503050406030204" pitchFamily="18" charset="0"/>
                          </a:rPr>
                          <m:t>𝑑</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baseline="30000" smtClean="0">
                            <a:latin typeface="Cambria Math" panose="02040503050406030204" pitchFamily="18" charset="0"/>
                          </a:rPr>
                          <m:t>𝑇</m:t>
                        </m:r>
                      </m:den>
                    </m:f>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0305DCAF-4C91-447C-9883-53516CE44B6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261" t="-2208" r="-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8457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Žltý pripináčik v kalendári">
            <a:extLst>
              <a:ext uri="{FF2B5EF4-FFF2-40B4-BE49-F238E27FC236}">
                <a16:creationId xmlns:a16="http://schemas.microsoft.com/office/drawing/2014/main" id="{3897A48C-C30C-E07F-F162-045583D87D5C}"/>
              </a:ext>
            </a:extLst>
          </p:cNvPr>
          <p:cNvPicPr>
            <a:picLocks noChangeAspect="1"/>
          </p:cNvPicPr>
          <p:nvPr/>
        </p:nvPicPr>
        <p:blipFill rotWithShape="1">
          <a:blip r:embed="rId2">
            <a:duotone>
              <a:schemeClr val="bg2">
                <a:shade val="45000"/>
                <a:satMod val="135000"/>
              </a:schemeClr>
              <a:prstClr val="white"/>
            </a:duotone>
            <a:alphaModFix amt="40000"/>
          </a:blip>
          <a:srcRect t="15414"/>
          <a:stretch/>
        </p:blipFill>
        <p:spPr>
          <a:xfrm>
            <a:off x="20" y="10"/>
            <a:ext cx="12191980" cy="6857989"/>
          </a:xfrm>
          <a:prstGeom prst="rect">
            <a:avLst/>
          </a:prstGeom>
        </p:spPr>
      </p:pic>
      <p:sp>
        <p:nvSpPr>
          <p:cNvPr id="2" name="Title 1">
            <a:extLst>
              <a:ext uri="{FF2B5EF4-FFF2-40B4-BE49-F238E27FC236}">
                <a16:creationId xmlns:a16="http://schemas.microsoft.com/office/drawing/2014/main" id="{BC676480-8694-4EB6-93C9-D75C4658A16E}"/>
              </a:ext>
            </a:extLst>
          </p:cNvPr>
          <p:cNvSpPr>
            <a:spLocks noGrp="1"/>
          </p:cNvSpPr>
          <p:nvPr>
            <p:ph type="title"/>
          </p:nvPr>
        </p:nvSpPr>
        <p:spPr>
          <a:xfrm>
            <a:off x="1024128" y="585216"/>
            <a:ext cx="9720072" cy="1499616"/>
          </a:xfrm>
        </p:spPr>
        <p:txBody>
          <a:bodyPr>
            <a:normAutofit/>
          </a:bodyPr>
          <a:lstStyle/>
          <a:p>
            <a:r>
              <a:rPr lang="en-US"/>
              <a:t>One-period binomial model</a:t>
            </a:r>
            <a:br>
              <a:rPr lang="en-US" dirty="0"/>
            </a:br>
            <a:r>
              <a:rPr lang="en-US"/>
              <a:t>RISK-</a:t>
            </a:r>
            <a:r>
              <a:rPr lang="en-US" err="1"/>
              <a:t>NEUTRAl</a:t>
            </a:r>
            <a:r>
              <a:rPr lang="en-US"/>
              <a:t> pricing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A2DC8A-25CE-4933-88F1-A3DAD00F6A81}"/>
                  </a:ext>
                </a:extLst>
              </p:cNvPr>
              <p:cNvSpPr>
                <a:spLocks noGrp="1"/>
              </p:cNvSpPr>
              <p:nvPr>
                <p:ph idx="1"/>
              </p:nvPr>
            </p:nvSpPr>
            <p:spPr>
              <a:xfrm>
                <a:off x="1024128" y="2286000"/>
                <a:ext cx="9720073" cy="4023360"/>
              </a:xfrm>
            </p:spPr>
            <p:txBody>
              <a:bodyPr>
                <a:normAutofit/>
              </a:bodyPr>
              <a:lstStyle/>
              <a:p>
                <a:r>
                  <a:rPr lang="en-US" dirty="0"/>
                  <a:t>More specifically, π, is the </a:t>
                </a:r>
                <a:r>
                  <a:rPr lang="en-US" dirty="0">
                    <a:solidFill>
                      <a:srgbClr val="FF0000"/>
                    </a:solidFill>
                  </a:rPr>
                  <a:t>risk-neutral probability </a:t>
                </a:r>
                <a:r>
                  <a:rPr lang="en-US" dirty="0"/>
                  <a:t>of an increase in the underlying price to S</a:t>
                </a:r>
                <a:r>
                  <a:rPr lang="en-US" baseline="-25000" dirty="0"/>
                  <a:t>1</a:t>
                </a:r>
                <a:r>
                  <a:rPr lang="en-US" baseline="30000" dirty="0"/>
                  <a:t>u</a:t>
                </a:r>
                <a:r>
                  <a:rPr lang="en-US" dirty="0"/>
                  <a:t> = R</a:t>
                </a:r>
                <a:r>
                  <a:rPr lang="en-US" baseline="30000" dirty="0"/>
                  <a:t>u</a:t>
                </a:r>
                <a:r>
                  <a:rPr lang="en-US" dirty="0"/>
                  <a:t>S</a:t>
                </a:r>
                <a:r>
                  <a:rPr lang="en-US" baseline="-25000" dirty="0"/>
                  <a:t>0</a:t>
                </a:r>
                <a:r>
                  <a:rPr lang="en-US" dirty="0"/>
                  <a:t>, and (1 − π) is that of a decrease, S</a:t>
                </a:r>
                <a:r>
                  <a:rPr lang="en-US" baseline="-25000" dirty="0"/>
                  <a:t>1</a:t>
                </a:r>
                <a:r>
                  <a:rPr lang="en-US" baseline="30000" dirty="0"/>
                  <a:t>d</a:t>
                </a:r>
                <a:r>
                  <a:rPr lang="en-US" dirty="0"/>
                  <a:t> = R</a:t>
                </a:r>
                <a:r>
                  <a:rPr lang="en-US" baseline="30000" dirty="0"/>
                  <a:t>d</a:t>
                </a:r>
                <a:r>
                  <a:rPr lang="en-US" dirty="0"/>
                  <a:t>S</a:t>
                </a:r>
                <a:r>
                  <a:rPr lang="en-US" baseline="-25000" dirty="0"/>
                  <a:t>0</a:t>
                </a:r>
              </a:p>
              <a:p>
                <a:r>
                  <a:rPr lang="en-US" dirty="0">
                    <a:latin typeface="Trebuchet MS" panose="020B0603020202020204" pitchFamily="34" charset="0"/>
                  </a:rPr>
                  <a:t>𝜋=</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𝑅𝑑</m:t>
                        </m:r>
                      </m:num>
                      <m:den>
                        <m:r>
                          <a:rPr lang="en-US" b="0" i="1" smtClean="0">
                            <a:latin typeface="Cambria Math" panose="02040503050406030204" pitchFamily="18" charset="0"/>
                          </a:rPr>
                          <m:t>𝑅</m:t>
                        </m:r>
                        <m:r>
                          <a:rPr lang="en-US" b="0" i="1" baseline="30000" smtClean="0">
                            <a:latin typeface="Cambria Math" panose="02040503050406030204" pitchFamily="18" charset="0"/>
                          </a:rPr>
                          <m:t>𝑢</m:t>
                        </m:r>
                        <m:r>
                          <a:rPr lang="en-US" b="0" i="1" smtClean="0">
                            <a:latin typeface="Cambria Math" panose="02040503050406030204" pitchFamily="18" charset="0"/>
                          </a:rPr>
                          <m:t>−</m:t>
                        </m:r>
                        <m:r>
                          <a:rPr lang="en-US" i="1">
                            <a:latin typeface="Cambria Math" panose="02040503050406030204" pitchFamily="18" charset="0"/>
                          </a:rPr>
                          <m:t>𝑅</m:t>
                        </m:r>
                        <m:r>
                          <a:rPr lang="en-US" i="1" baseline="30000">
                            <a:latin typeface="Cambria Math" panose="02040503050406030204" pitchFamily="18" charset="0"/>
                          </a:rPr>
                          <m:t>𝑑</m:t>
                        </m:r>
                      </m:den>
                    </m:f>
                  </m:oMath>
                </a14:m>
                <a:endParaRPr lang="en-US" dirty="0"/>
              </a:p>
              <a:p>
                <a:r>
                  <a:rPr lang="en-US" dirty="0"/>
                  <a:t>Substituting the details from our earlier example, where R</a:t>
                </a:r>
                <a:r>
                  <a:rPr lang="en-US" baseline="30000" dirty="0"/>
                  <a:t>u</a:t>
                </a:r>
                <a:r>
                  <a:rPr lang="en-US" dirty="0"/>
                  <a:t>S</a:t>
                </a:r>
                <a:r>
                  <a:rPr lang="en-US" baseline="-25000" dirty="0"/>
                  <a:t>0</a:t>
                </a:r>
                <a:r>
                  <a:rPr lang="en-US" dirty="0"/>
                  <a:t>= €110, R</a:t>
                </a:r>
                <a:r>
                  <a:rPr lang="en-US" baseline="30000" dirty="0"/>
                  <a:t>d</a:t>
                </a:r>
                <a:r>
                  <a:rPr lang="en-US" dirty="0"/>
                  <a:t>S</a:t>
                </a:r>
                <a:r>
                  <a:rPr lang="en-US" baseline="-25000" dirty="0"/>
                  <a:t>0</a:t>
                </a:r>
                <a:r>
                  <a:rPr lang="en-US" dirty="0"/>
                  <a:t>= €60, S</a:t>
                </a:r>
                <a:r>
                  <a:rPr lang="en-US" baseline="-25000" dirty="0"/>
                  <a:t>0</a:t>
                </a:r>
                <a:r>
                  <a:rPr lang="en-US" dirty="0"/>
                  <a:t>= €80, and X = €100, R</a:t>
                </a:r>
                <a:r>
                  <a:rPr lang="en-US" baseline="30000" dirty="0"/>
                  <a:t>u</a:t>
                </a:r>
                <a:r>
                  <a:rPr lang="en-US" dirty="0"/>
                  <a:t> = 1.375 and R</a:t>
                </a:r>
                <a:r>
                  <a:rPr lang="en-US" baseline="30000" dirty="0"/>
                  <a:t>d</a:t>
                </a:r>
                <a:r>
                  <a:rPr lang="en-US" dirty="0"/>
                  <a:t> = 0.75 and assuming an annual risk-free rate of 5%:</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1+0.05−0.75</m:t>
                        </m:r>
                      </m:num>
                      <m:den>
                        <m:r>
                          <a:rPr lang="en-US" b="0" i="1" dirty="0" smtClean="0">
                            <a:latin typeface="Cambria Math" panose="02040503050406030204" pitchFamily="18" charset="0"/>
                          </a:rPr>
                          <m:t>1.375−0.75</m:t>
                        </m:r>
                      </m:den>
                    </m:f>
                    <m:r>
                      <a:rPr lang="en-US" b="0" i="1" dirty="0" smtClean="0">
                        <a:latin typeface="Cambria Math" panose="02040503050406030204" pitchFamily="18" charset="0"/>
                      </a:rPr>
                      <m:t>=0.48</m:t>
                    </m:r>
                  </m:oMath>
                </a14:m>
                <a:endParaRPr lang="en-US" b="0" dirty="0"/>
              </a:p>
              <a:p>
                <a:r>
                  <a:rPr lang="en-US" dirty="0"/>
                  <a:t>C</a:t>
                </a:r>
                <a:r>
                  <a:rPr lang="en-US" baseline="-25000" dirty="0"/>
                  <a:t>0</a:t>
                </a:r>
                <a:r>
                  <a:rPr lang="en-US" dirty="0"/>
                  <a:t>=(0.48*10+0.52*0)/(1+0.05)=4.57</a:t>
                </a:r>
              </a:p>
            </p:txBody>
          </p:sp>
        </mc:Choice>
        <mc:Fallback xmlns="">
          <p:sp>
            <p:nvSpPr>
              <p:cNvPr id="3" name="Content Placeholder 2">
                <a:extLst>
                  <a:ext uri="{FF2B5EF4-FFF2-40B4-BE49-F238E27FC236}">
                    <a16:creationId xmlns:a16="http://schemas.microsoft.com/office/drawing/2014/main" id="{CFA2DC8A-25CE-4933-88F1-A3DAD00F6A81}"/>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970" r="-1317"/>
                </a:stretch>
              </a:blipFill>
            </p:spPr>
            <p:txBody>
              <a:bodyPr/>
              <a:lstStyle/>
              <a:p>
                <a:r>
                  <a:rPr lang="en-US">
                    <a:noFill/>
                  </a:rPr>
                  <a:t> </a:t>
                </a:r>
              </a:p>
            </p:txBody>
          </p:sp>
        </mc:Fallback>
      </mc:AlternateContent>
    </p:spTree>
    <p:extLst>
      <p:ext uri="{BB962C8B-B14F-4D97-AF65-F5344CB8AC3E}">
        <p14:creationId xmlns:p14="http://schemas.microsoft.com/office/powerpoint/2010/main" val="737535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14CD-D813-45C8-8A32-1AA8E9A6F5C6}"/>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D9E220BE-F07C-4FAB-BC3F-67B9DC800053}"/>
              </a:ext>
            </a:extLst>
          </p:cNvPr>
          <p:cNvSpPr>
            <a:spLocks noGrp="1"/>
          </p:cNvSpPr>
          <p:nvPr>
            <p:ph idx="1"/>
          </p:nvPr>
        </p:nvSpPr>
        <p:spPr>
          <a:xfrm>
            <a:off x="1024128" y="2286000"/>
            <a:ext cx="8018271" cy="4023360"/>
          </a:xfrm>
        </p:spPr>
        <p:txBody>
          <a:bodyPr>
            <a:normAutofit/>
          </a:bodyPr>
          <a:lstStyle/>
          <a:p>
            <a:r>
              <a:rPr lang="en-US" dirty="0" err="1"/>
              <a:t>Privatbank</a:t>
            </a:r>
            <a:r>
              <a:rPr lang="en-US" dirty="0"/>
              <a:t> Kleinert </a:t>
            </a:r>
            <a:r>
              <a:rPr lang="en-US" dirty="0" err="1"/>
              <a:t>KGaA</a:t>
            </a:r>
            <a:r>
              <a:rPr lang="en-US" dirty="0"/>
              <a:t>, a private wealth manager in Munich, has a number of clients with large holdings in the German fintech firm </a:t>
            </a:r>
            <a:r>
              <a:rPr lang="en-US" dirty="0" err="1"/>
              <a:t>SparCoin</a:t>
            </a:r>
            <a:r>
              <a:rPr lang="en-US" dirty="0"/>
              <a:t> AG. Kleinert’s analyst is concerned about a drop in </a:t>
            </a:r>
            <a:r>
              <a:rPr lang="en-US" dirty="0" err="1"/>
              <a:t>SparCoin’s</a:t>
            </a:r>
            <a:r>
              <a:rPr lang="en-US" dirty="0"/>
              <a:t> share price in the next year and is recommending to clients that they consider purchasing a one-year put with an exercise price of €100. </a:t>
            </a:r>
            <a:r>
              <a:rPr lang="en-US" dirty="0" err="1"/>
              <a:t>SparCoin’s</a:t>
            </a:r>
            <a:r>
              <a:rPr lang="en-US" dirty="0"/>
              <a:t> spot price (S0) is €105.25, and it pays no dividends. The risk-free rate is 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82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CC65-32A2-4FE6-8A75-4875B1B6526D}"/>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902632E-9604-4FB1-B407-6DF4E99BB603}"/>
              </a:ext>
            </a:extLst>
          </p:cNvPr>
          <p:cNvSpPr>
            <a:spLocks noGrp="1"/>
          </p:cNvSpPr>
          <p:nvPr>
            <p:ph idx="1"/>
          </p:nvPr>
        </p:nvSpPr>
        <p:spPr>
          <a:xfrm>
            <a:off x="1024128" y="2286000"/>
            <a:ext cx="8018271" cy="4023360"/>
          </a:xfrm>
        </p:spPr>
        <p:txBody>
          <a:bodyPr>
            <a:normAutofit/>
          </a:bodyPr>
          <a:lstStyle/>
          <a:p>
            <a:r>
              <a:rPr lang="en-US" sz="1900"/>
              <a:t>1. Kleinert’s analyst estimates a 50-50 chance that the price of </a:t>
            </a:r>
            <a:r>
              <a:rPr lang="en-US" sz="1900" err="1"/>
              <a:t>SparCoin</a:t>
            </a:r>
            <a:r>
              <a:rPr lang="en-US" sz="1900"/>
              <a:t> will either increase by 12% or decline by 10% at the put option’s expiration date. Which of the following statements best describes the no-arbitrage option price implied by this assumption?</a:t>
            </a:r>
          </a:p>
          <a:p>
            <a:r>
              <a:rPr lang="en-US" sz="1900"/>
              <a:t>A. Since there is a 50% chance that the stock will fall to €94.73, there is a 50-50 chance of a €5.27 payout upon exercise and the no-arbitrage put is therefore worth €2.64 (= €5.27 / 2).</a:t>
            </a:r>
          </a:p>
          <a:p>
            <a:r>
              <a:rPr lang="en-US" sz="1900"/>
              <a:t>B. Since there is a 50% chance that the stock will fall to €94.73, there is a 50-50 chance of a €5.27 payout upon exercise and given the risk-neutral probability of 0.47, the no-arbitrage put price is €2.48 (= €5.27 × 0.47).</a:t>
            </a:r>
          </a:p>
          <a:p>
            <a:r>
              <a:rPr lang="en-US" sz="1900"/>
              <a:t>C. Since there is a 50% chance that the stock will fall to €94.73 and the risk-neutral probability is 0.47, the no-arbitrage put price is €2.78 (= €5.27 ×{[1 – 0.47]/1.0037}).</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6371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8D3-800A-47C6-A368-87A9DA98E0B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87225EE8-4D4B-49D4-838C-D4409D265184}"/>
              </a:ext>
            </a:extLst>
          </p:cNvPr>
          <p:cNvSpPr>
            <a:spLocks noGrp="1"/>
          </p:cNvSpPr>
          <p:nvPr>
            <p:ph idx="1"/>
          </p:nvPr>
        </p:nvSpPr>
        <p:spPr>
          <a:xfrm>
            <a:off x="1024128" y="2286000"/>
            <a:ext cx="8018271" cy="4023360"/>
          </a:xfrm>
        </p:spPr>
        <p:txBody>
          <a:bodyPr>
            <a:normAutofit fontScale="92500"/>
          </a:bodyPr>
          <a:lstStyle/>
          <a:p>
            <a:r>
              <a:rPr lang="en-US" dirty="0"/>
              <a:t>2. If Kleinert’s clients observe that the one-year put option with a €100 exercise price is trading at €2.50, which of the following statements best describes how Kleinert’s clients could take advantage of this to earn a risk-free return greater than 0.37% over the year.</a:t>
            </a:r>
          </a:p>
          <a:p>
            <a:r>
              <a:rPr lang="en-US" dirty="0"/>
              <a:t>A. Kleinert should purchase the put option and also purchase approximately 0.23 shares per option to match the hedge ratio.</a:t>
            </a:r>
          </a:p>
          <a:p>
            <a:r>
              <a:rPr lang="en-US" dirty="0"/>
              <a:t>B. Kleinert should purchase the put option and purchase 50% of the underlying shares given the 50-50 chance the stock will fall and the put option exercised.</a:t>
            </a:r>
          </a:p>
          <a:p>
            <a:r>
              <a:rPr lang="en-US" dirty="0"/>
              <a:t>C. Kleinert should purchase the put option and purchase 47% of the underlying shares to match the risk-neutral probability of put exercise.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363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C17C-2E28-4055-ACBC-762795AF995F}"/>
              </a:ext>
            </a:extLst>
          </p:cNvPr>
          <p:cNvSpPr>
            <a:spLocks noGrp="1"/>
          </p:cNvSpPr>
          <p:nvPr>
            <p:ph type="title"/>
          </p:nvPr>
        </p:nvSpPr>
        <p:spPr>
          <a:xfrm>
            <a:off x="1024128" y="585216"/>
            <a:ext cx="6066818" cy="1499616"/>
          </a:xfrm>
        </p:spPr>
        <p:txBody>
          <a:bodyPr>
            <a:normAutofit/>
          </a:bodyPr>
          <a:lstStyle/>
          <a:p>
            <a:r>
              <a:rPr lang="en-US" dirty="0"/>
              <a:t>derivatives</a:t>
            </a:r>
          </a:p>
        </p:txBody>
      </p:sp>
      <p:sp>
        <p:nvSpPr>
          <p:cNvPr id="3" name="Content Placeholder 2">
            <a:extLst>
              <a:ext uri="{FF2B5EF4-FFF2-40B4-BE49-F238E27FC236}">
                <a16:creationId xmlns:a16="http://schemas.microsoft.com/office/drawing/2014/main" id="{5687506E-B4BA-47E9-9386-399712749B2F}"/>
              </a:ext>
            </a:extLst>
          </p:cNvPr>
          <p:cNvSpPr>
            <a:spLocks noGrp="1"/>
          </p:cNvSpPr>
          <p:nvPr>
            <p:ph idx="1"/>
          </p:nvPr>
        </p:nvSpPr>
        <p:spPr>
          <a:xfrm>
            <a:off x="1024128" y="2286000"/>
            <a:ext cx="6066818" cy="4023360"/>
          </a:xfrm>
        </p:spPr>
        <p:txBody>
          <a:bodyPr>
            <a:normAutofit/>
          </a:bodyPr>
          <a:lstStyle/>
          <a:p>
            <a:r>
              <a:rPr lang="en-US" dirty="0">
                <a:solidFill>
                  <a:srgbClr val="FF0000"/>
                </a:solidFill>
              </a:rPr>
              <a:t>Stand-alone derivative</a:t>
            </a:r>
            <a:r>
              <a:rPr lang="en-US" dirty="0"/>
              <a:t>: A distinct derivative contract, such as a derivative on a stock or bond.</a:t>
            </a:r>
          </a:p>
          <a:p>
            <a:r>
              <a:rPr lang="en-US" dirty="0">
                <a:solidFill>
                  <a:srgbClr val="FF0000"/>
                </a:solidFill>
              </a:rPr>
              <a:t>Embedded derivative</a:t>
            </a:r>
            <a:r>
              <a:rPr lang="en-US" dirty="0"/>
              <a:t>: A derivative within an underlying , such as callable, puttable, or convertible bond.</a:t>
            </a:r>
          </a:p>
          <a:p>
            <a:r>
              <a:rPr lang="en-US" dirty="0"/>
              <a:t> </a:t>
            </a:r>
          </a:p>
        </p:txBody>
      </p:sp>
      <p:pic>
        <p:nvPicPr>
          <p:cNvPr id="5" name="Picture 4" descr="Molecular structure and periodic table on a desk">
            <a:extLst>
              <a:ext uri="{FF2B5EF4-FFF2-40B4-BE49-F238E27FC236}">
                <a16:creationId xmlns:a16="http://schemas.microsoft.com/office/drawing/2014/main" id="{DFA50D70-E88E-EAA7-61E8-0F244FBB8139}"/>
              </a:ext>
            </a:extLst>
          </p:cNvPr>
          <p:cNvPicPr>
            <a:picLocks noChangeAspect="1"/>
          </p:cNvPicPr>
          <p:nvPr/>
        </p:nvPicPr>
        <p:blipFill rotWithShape="1">
          <a:blip r:embed="rId2"/>
          <a:srcRect l="10663" r="44177" b="-1"/>
          <a:stretch/>
        </p:blipFill>
        <p:spPr>
          <a:xfrm>
            <a:off x="7552266" y="10"/>
            <a:ext cx="4639733" cy="6857990"/>
          </a:xfrm>
          <a:prstGeom prst="rect">
            <a:avLst/>
          </a:prstGeom>
        </p:spPr>
      </p:pic>
    </p:spTree>
    <p:extLst>
      <p:ext uri="{BB962C8B-B14F-4D97-AF65-F5344CB8AC3E}">
        <p14:creationId xmlns:p14="http://schemas.microsoft.com/office/powerpoint/2010/main" val="11716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sz="4800" dirty="0"/>
              <a:t>Futures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E3B3-1EA4-4F2C-BF38-50AEE51B08B2}"/>
              </a:ext>
            </a:extLst>
          </p:cNvPr>
          <p:cNvSpPr>
            <a:spLocks noGrp="1"/>
          </p:cNvSpPr>
          <p:nvPr>
            <p:ph type="title"/>
          </p:nvPr>
        </p:nvSpPr>
        <p:spPr>
          <a:xfrm>
            <a:off x="1024128" y="585216"/>
            <a:ext cx="8018272" cy="1499616"/>
          </a:xfrm>
        </p:spPr>
        <p:txBody>
          <a:bodyPr>
            <a:normAutofit/>
          </a:bodyPr>
          <a:lstStyle/>
          <a:p>
            <a:r>
              <a:rPr lang="en-US" dirty="0"/>
              <a:t>Derivative markets</a:t>
            </a:r>
          </a:p>
        </p:txBody>
      </p:sp>
      <p:sp>
        <p:nvSpPr>
          <p:cNvPr id="3" name="Content Placeholder 2">
            <a:extLst>
              <a:ext uri="{FF2B5EF4-FFF2-40B4-BE49-F238E27FC236}">
                <a16:creationId xmlns:a16="http://schemas.microsoft.com/office/drawing/2014/main" id="{839AA7B0-0617-476B-A9DF-76E84536F19B}"/>
              </a:ext>
            </a:extLst>
          </p:cNvPr>
          <p:cNvSpPr>
            <a:spLocks noGrp="1"/>
          </p:cNvSpPr>
          <p:nvPr>
            <p:ph idx="1"/>
          </p:nvPr>
        </p:nvSpPr>
        <p:spPr>
          <a:xfrm>
            <a:off x="1024128" y="2286000"/>
            <a:ext cx="8018271" cy="4023360"/>
          </a:xfrm>
        </p:spPr>
        <p:txBody>
          <a:bodyPr>
            <a:normAutofit/>
          </a:bodyPr>
          <a:lstStyle/>
          <a:p>
            <a:r>
              <a:rPr lang="en-US" dirty="0"/>
              <a:t>Derivative market:</a:t>
            </a:r>
          </a:p>
          <a:p>
            <a:pPr lvl="1"/>
            <a:r>
              <a:rPr lang="en-US" dirty="0">
                <a:solidFill>
                  <a:srgbClr val="FF0000"/>
                </a:solidFill>
              </a:rPr>
              <a:t>Over-the-counter(OTC): </a:t>
            </a:r>
            <a:r>
              <a:rPr lang="en-US" dirty="0"/>
              <a:t>OTC derivative markets involve contracts entered between derivatives end users and dealers, or financial intermediaries, such as commercial banks or investment banks.</a:t>
            </a:r>
          </a:p>
          <a:p>
            <a:pPr lvl="1"/>
            <a:r>
              <a:rPr lang="en-US" dirty="0">
                <a:solidFill>
                  <a:srgbClr val="FF0000"/>
                </a:solidFill>
              </a:rPr>
              <a:t>Exchanged-traded derivative(ETD):</a:t>
            </a:r>
            <a:r>
              <a:rPr lang="en-US" dirty="0"/>
              <a:t> An exchange-traded derivative (ETD) includes futures, options, and other financial contracts available on exchanges.</a:t>
            </a:r>
          </a:p>
          <a:p>
            <a:pPr marL="128016" lvl="1" indent="0">
              <a:buNone/>
            </a:pPr>
            <a:r>
              <a:rPr lang="en-US" dirty="0">
                <a:solidFill>
                  <a:srgbClr val="FF0000"/>
                </a:solidFill>
              </a:rPr>
              <a:t>Clearing</a:t>
            </a:r>
            <a:r>
              <a:rPr lang="en-US" dirty="0"/>
              <a:t> is the exchange’s process of verifying the execution of a transaction, exchange of payments, and recording the participants. </a:t>
            </a:r>
          </a:p>
          <a:p>
            <a:pPr marL="128016" lvl="1" indent="0">
              <a:buNone/>
            </a:pPr>
            <a:r>
              <a:rPr lang="en-US" dirty="0">
                <a:solidFill>
                  <a:srgbClr val="FF0000"/>
                </a:solidFill>
              </a:rPr>
              <a:t>Settlement</a:t>
            </a:r>
            <a:r>
              <a:rPr lang="en-US" dirty="0"/>
              <a:t> involves the payment of final amounts and/or delivery of securities or physical commodities between the counterparties based upon exchange rules.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6348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DA61DEA5-3080-1AFA-5644-05FAA2F71A85}"/>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E285D9CB-06BB-45C7-8FFF-8D5E5EEFADBE}"/>
              </a:ext>
            </a:extLst>
          </p:cNvPr>
          <p:cNvSpPr>
            <a:spLocks noGrp="1"/>
          </p:cNvSpPr>
          <p:nvPr>
            <p:ph type="title"/>
          </p:nvPr>
        </p:nvSpPr>
        <p:spPr>
          <a:xfrm>
            <a:off x="1024128" y="585216"/>
            <a:ext cx="9720072" cy="1499616"/>
          </a:xfrm>
        </p:spPr>
        <p:txBody>
          <a:bodyPr>
            <a:normAutofit/>
          </a:bodyPr>
          <a:lstStyle/>
          <a:p>
            <a:r>
              <a:rPr lang="en-US" dirty="0"/>
              <a:t>Derivative markets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2BC0B1-7FFD-4FD2-905A-E3EDA5155387}"/>
              </a:ext>
            </a:extLst>
          </p:cNvPr>
          <p:cNvSpPr>
            <a:spLocks noGrp="1"/>
          </p:cNvSpPr>
          <p:nvPr>
            <p:ph idx="1"/>
          </p:nvPr>
        </p:nvSpPr>
        <p:spPr>
          <a:xfrm>
            <a:off x="1024128" y="2286000"/>
            <a:ext cx="9720073" cy="4023360"/>
          </a:xfrm>
        </p:spPr>
        <p:txBody>
          <a:bodyPr>
            <a:normAutofit/>
          </a:bodyPr>
          <a:lstStyle/>
          <a:p>
            <a:r>
              <a:rPr lang="en-US" dirty="0"/>
              <a:t>Following the 2008 global financial crisis, global regulatory authorities instituted a central clearing mandate for most OTC derivatives. This mandate requires that a </a:t>
            </a:r>
            <a:r>
              <a:rPr lang="en-US" dirty="0">
                <a:solidFill>
                  <a:srgbClr val="FF0000"/>
                </a:solidFill>
              </a:rPr>
              <a:t>central counterparty (CCP) </a:t>
            </a:r>
            <a:r>
              <a:rPr lang="en-US" dirty="0"/>
              <a:t>assume the </a:t>
            </a:r>
            <a:r>
              <a:rPr lang="en-US" dirty="0">
                <a:solidFill>
                  <a:srgbClr val="FF0000"/>
                </a:solidFill>
              </a:rPr>
              <a:t>credit risk </a:t>
            </a:r>
            <a:r>
              <a:rPr lang="en-US" dirty="0"/>
              <a:t>between derivative counterparties, one of which is typically a financial intermediary. CCPs provide clearing and settlement for most derivative contracts.</a:t>
            </a:r>
          </a:p>
          <a:p>
            <a:r>
              <a:rPr lang="en-US" dirty="0"/>
              <a:t>However, the systemic credit risk transfer from financial intermediaries to CCPs also leads to </a:t>
            </a:r>
            <a:r>
              <a:rPr lang="en-US" dirty="0">
                <a:solidFill>
                  <a:srgbClr val="FF0000"/>
                </a:solidFill>
              </a:rPr>
              <a:t>centralization and concentration of risks</a:t>
            </a:r>
            <a:r>
              <a:rPr lang="en-US" dirty="0"/>
              <a:t>.</a:t>
            </a:r>
          </a:p>
          <a:p>
            <a:endParaRPr lang="en-US" dirty="0"/>
          </a:p>
        </p:txBody>
      </p:sp>
    </p:spTree>
    <p:extLst>
      <p:ext uri="{BB962C8B-B14F-4D97-AF65-F5344CB8AC3E}">
        <p14:creationId xmlns:p14="http://schemas.microsoft.com/office/powerpoint/2010/main" val="4104509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784F645-95A1-A2D5-65CC-3DAEB3F4E6D9}"/>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5069D114-2199-4417-AD53-ECEA9C30E551}"/>
              </a:ext>
            </a:extLst>
          </p:cNvPr>
          <p:cNvSpPr>
            <a:spLocks noGrp="1"/>
          </p:cNvSpPr>
          <p:nvPr>
            <p:ph type="title"/>
          </p:nvPr>
        </p:nvSpPr>
        <p:spPr>
          <a:xfrm>
            <a:off x="1024128" y="585216"/>
            <a:ext cx="9720072" cy="1499616"/>
          </a:xfrm>
        </p:spPr>
        <p:txBody>
          <a:bodyPr>
            <a:normAutofit/>
          </a:bodyPr>
          <a:lstStyle/>
          <a:p>
            <a:r>
              <a:rPr lang="en-US" dirty="0"/>
              <a:t>Derivative underlying</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F9371A-A3DD-4967-A78C-0F10D7ADC83A}"/>
              </a:ext>
            </a:extLst>
          </p:cNvPr>
          <p:cNvSpPr>
            <a:spLocks noGrp="1"/>
          </p:cNvSpPr>
          <p:nvPr>
            <p:ph idx="1"/>
          </p:nvPr>
        </p:nvSpPr>
        <p:spPr>
          <a:xfrm>
            <a:off x="1024128" y="2286000"/>
            <a:ext cx="9720073" cy="4023360"/>
          </a:xfrm>
        </p:spPr>
        <p:txBody>
          <a:bodyPr>
            <a:normAutofit/>
          </a:bodyPr>
          <a:lstStyle/>
          <a:p>
            <a:r>
              <a:rPr lang="en-US" dirty="0"/>
              <a:t>Derivative underlying :</a:t>
            </a:r>
          </a:p>
          <a:p>
            <a:pPr lvl="1"/>
            <a:r>
              <a:rPr lang="en-US" dirty="0"/>
              <a:t>Equity: Equity derivatives usually reference an </a:t>
            </a:r>
            <a:r>
              <a:rPr lang="en-US" dirty="0">
                <a:solidFill>
                  <a:srgbClr val="FF0000"/>
                </a:solidFill>
              </a:rPr>
              <a:t>individual stock, </a:t>
            </a:r>
            <a:r>
              <a:rPr lang="en-US" dirty="0"/>
              <a:t>a group of stocks, or a </a:t>
            </a:r>
            <a:r>
              <a:rPr lang="en-US" dirty="0">
                <a:solidFill>
                  <a:srgbClr val="FF0000"/>
                </a:solidFill>
              </a:rPr>
              <a:t>stock index</a:t>
            </a:r>
            <a:r>
              <a:rPr lang="en-US" dirty="0"/>
              <a:t>.</a:t>
            </a:r>
          </a:p>
          <a:p>
            <a:pPr lvl="1"/>
            <a:r>
              <a:rPr lang="en-US" dirty="0"/>
              <a:t>Fixed-income instrument:  </a:t>
            </a:r>
            <a:r>
              <a:rPr lang="en-US" dirty="0">
                <a:solidFill>
                  <a:srgbClr val="FF0000"/>
                </a:solidFill>
              </a:rPr>
              <a:t>Bonds</a:t>
            </a:r>
            <a:r>
              <a:rPr lang="en-US" dirty="0"/>
              <a:t> are a widely used underlying, and related derivatives include option, forward, futures, and swap. A market reference rate(</a:t>
            </a:r>
            <a:r>
              <a:rPr lang="en-US" dirty="0">
                <a:solidFill>
                  <a:srgbClr val="FF0000"/>
                </a:solidFill>
              </a:rPr>
              <a:t>MRR</a:t>
            </a:r>
            <a:r>
              <a:rPr lang="en-US" dirty="0"/>
              <a:t>) is  the most common interest rate underlying used in interest rate swaps.</a:t>
            </a:r>
          </a:p>
          <a:p>
            <a:pPr lvl="1"/>
            <a:r>
              <a:rPr lang="en-US" dirty="0"/>
              <a:t>Currency</a:t>
            </a:r>
          </a:p>
          <a:p>
            <a:pPr lvl="1"/>
            <a:r>
              <a:rPr lang="en-US" dirty="0"/>
              <a:t>Commodity: </a:t>
            </a:r>
            <a:r>
              <a:rPr lang="en-US" dirty="0">
                <a:solidFill>
                  <a:srgbClr val="FF0000"/>
                </a:solidFill>
              </a:rPr>
              <a:t>Soft commodities </a:t>
            </a:r>
            <a:r>
              <a:rPr lang="en-US" dirty="0"/>
              <a:t>are agricultural products, such as cattle and corn, and </a:t>
            </a:r>
            <a:r>
              <a:rPr lang="en-US" dirty="0">
                <a:solidFill>
                  <a:srgbClr val="FF0000"/>
                </a:solidFill>
              </a:rPr>
              <a:t>hard commodities</a:t>
            </a:r>
            <a:r>
              <a:rPr lang="en-US" dirty="0"/>
              <a:t> are natural resources, such as crude oil and metals.</a:t>
            </a:r>
          </a:p>
          <a:p>
            <a:pPr lvl="1"/>
            <a:r>
              <a:rPr lang="en-US" dirty="0"/>
              <a:t>Credit: Credit derivative contracts are based upon the </a:t>
            </a:r>
            <a:r>
              <a:rPr lang="en-US" dirty="0">
                <a:solidFill>
                  <a:srgbClr val="FF0000"/>
                </a:solidFill>
              </a:rPr>
              <a:t>default risk </a:t>
            </a:r>
            <a:r>
              <a:rPr lang="en-US" dirty="0"/>
              <a:t>of a single issuer or a group of issuers in an index.</a:t>
            </a:r>
          </a:p>
          <a:p>
            <a:pPr lvl="1"/>
            <a:r>
              <a:rPr lang="en-US" dirty="0"/>
              <a:t>Other: Other derivative underlying include </a:t>
            </a:r>
            <a:r>
              <a:rPr lang="en-US" dirty="0">
                <a:solidFill>
                  <a:srgbClr val="FF0000"/>
                </a:solidFill>
              </a:rPr>
              <a:t>weather</a:t>
            </a:r>
            <a:r>
              <a:rPr lang="en-US" dirty="0"/>
              <a:t>, cryptocurrencies, and longevity.</a:t>
            </a:r>
          </a:p>
        </p:txBody>
      </p:sp>
    </p:spTree>
    <p:extLst>
      <p:ext uri="{BB962C8B-B14F-4D97-AF65-F5344CB8AC3E}">
        <p14:creationId xmlns:p14="http://schemas.microsoft.com/office/powerpoint/2010/main" val="6281974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7FD-9910-4EEE-8446-9C6F9C3DD98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0C30F67-27F2-400A-9773-391DB730CC57}"/>
              </a:ext>
            </a:extLst>
          </p:cNvPr>
          <p:cNvSpPr>
            <a:spLocks noGrp="1"/>
          </p:cNvSpPr>
          <p:nvPr>
            <p:ph idx="1"/>
          </p:nvPr>
        </p:nvSpPr>
        <p:spPr/>
        <p:txBody>
          <a:bodyPr/>
          <a:lstStyle/>
          <a:p>
            <a:r>
              <a:rPr lang="en-US" dirty="0" err="1"/>
              <a:t>Montau</a:t>
            </a:r>
            <a:r>
              <a:rPr lang="en-US" dirty="0"/>
              <a:t> AG is a German capital goods producer that manufactures its products domestically and delivers its products to clients globally. </a:t>
            </a:r>
            <a:r>
              <a:rPr lang="en-US" dirty="0" err="1"/>
              <a:t>Montau’s</a:t>
            </a:r>
            <a:r>
              <a:rPr lang="en-US" dirty="0"/>
              <a:t> global sales manager shares the following draft commercial contract with his Treasury team:</a:t>
            </a:r>
          </a:p>
          <a:p>
            <a:endParaRPr lang="en-US" dirty="0"/>
          </a:p>
        </p:txBody>
      </p:sp>
      <p:pic>
        <p:nvPicPr>
          <p:cNvPr id="5" name="Picture 4">
            <a:extLst>
              <a:ext uri="{FF2B5EF4-FFF2-40B4-BE49-F238E27FC236}">
                <a16:creationId xmlns:a16="http://schemas.microsoft.com/office/drawing/2014/main" id="{45C60D29-05B9-4DAE-9423-001ABD8566BF}"/>
              </a:ext>
            </a:extLst>
          </p:cNvPr>
          <p:cNvPicPr>
            <a:picLocks noChangeAspect="1"/>
          </p:cNvPicPr>
          <p:nvPr/>
        </p:nvPicPr>
        <p:blipFill>
          <a:blip r:embed="rId2"/>
          <a:stretch>
            <a:fillRect/>
          </a:stretch>
        </p:blipFill>
        <p:spPr>
          <a:xfrm>
            <a:off x="1152464" y="3280049"/>
            <a:ext cx="9018231" cy="3364456"/>
          </a:xfrm>
          <a:prstGeom prst="rect">
            <a:avLst/>
          </a:prstGeom>
        </p:spPr>
      </p:pic>
    </p:spTree>
    <p:extLst>
      <p:ext uri="{BB962C8B-B14F-4D97-AF65-F5344CB8AC3E}">
        <p14:creationId xmlns:p14="http://schemas.microsoft.com/office/powerpoint/2010/main" val="21070063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19F6-366F-4D20-99E9-C6E968DC2C83}"/>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59C43003-F1FA-4808-8EC8-BDD2E47B645C}"/>
              </a:ext>
            </a:extLst>
          </p:cNvPr>
          <p:cNvSpPr>
            <a:spLocks noGrp="1"/>
          </p:cNvSpPr>
          <p:nvPr>
            <p:ph idx="1"/>
          </p:nvPr>
        </p:nvSpPr>
        <p:spPr>
          <a:xfrm>
            <a:off x="1024128" y="2286000"/>
            <a:ext cx="8018271" cy="4023360"/>
          </a:xfrm>
        </p:spPr>
        <p:txBody>
          <a:bodyPr>
            <a:normAutofit/>
          </a:bodyPr>
          <a:lstStyle/>
          <a:p>
            <a:r>
              <a:rPr lang="en-US" sz="2000"/>
              <a:t>1.Which of the following types of derivative and </a:t>
            </a:r>
            <a:r>
              <a:rPr lang="en-US" sz="2000" err="1"/>
              <a:t>underlyings</a:t>
            </a:r>
            <a:r>
              <a:rPr lang="en-US" sz="2000"/>
              <a:t> are best suited to hedge </a:t>
            </a:r>
            <a:r>
              <a:rPr lang="en-US" sz="2000" err="1"/>
              <a:t>Montau’s</a:t>
            </a:r>
            <a:r>
              <a:rPr lang="en-US" sz="2000"/>
              <a:t> financial risk under the commercial transaction?</a:t>
            </a:r>
          </a:p>
          <a:p>
            <a:r>
              <a:rPr lang="en-US" sz="2000"/>
              <a:t>A. </a:t>
            </a:r>
            <a:r>
              <a:rPr lang="en-US" sz="2000" err="1"/>
              <a:t>Montau</a:t>
            </a:r>
            <a:r>
              <a:rPr lang="en-US" sz="2000"/>
              <a:t> AG should consider a firm commitment derivative with currency as an underlying, specifically the sale of KRW at a fixed EUR price.</a:t>
            </a:r>
          </a:p>
          <a:p>
            <a:r>
              <a:rPr lang="en-US" sz="2000"/>
              <a:t>B. </a:t>
            </a:r>
            <a:r>
              <a:rPr lang="en-US" sz="2000" err="1"/>
              <a:t>Montau</a:t>
            </a:r>
            <a:r>
              <a:rPr lang="en-US" sz="2000"/>
              <a:t> AG should consider a contingent claim derivative with the price of the machine as its underlying, specifically an A-series laser cutting machine.</a:t>
            </a:r>
          </a:p>
          <a:p>
            <a:r>
              <a:rPr lang="en-US" sz="2000"/>
              <a:t>C. </a:t>
            </a:r>
            <a:r>
              <a:rPr lang="en-US" sz="2000" err="1"/>
              <a:t>Montau</a:t>
            </a:r>
            <a:r>
              <a:rPr lang="en-US" sz="2000"/>
              <a:t> AG should consider a contingent claim derivative with currency as an underlying, specifically the sale of EUR at a fixed KRW price.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202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60265136-EE7E-10EC-B994-87157078E575}"/>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AA52784F-741D-401D-9937-5A2C2CD9DA91}"/>
              </a:ext>
            </a:extLst>
          </p:cNvPr>
          <p:cNvSpPr>
            <a:spLocks noGrp="1"/>
          </p:cNvSpPr>
          <p:nvPr>
            <p:ph type="title"/>
          </p:nvPr>
        </p:nvSpPr>
        <p:spPr>
          <a:xfrm>
            <a:off x="1024128" y="585216"/>
            <a:ext cx="9720072" cy="1499616"/>
          </a:xfrm>
        </p:spPr>
        <p:txBody>
          <a:bodyPr>
            <a:normAutofit/>
          </a:bodyPr>
          <a:lstStyle/>
          <a:p>
            <a:r>
              <a:rPr lang="en-US"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C4FFE8-1F76-460C-AEB4-2E83755E99D1}"/>
              </a:ext>
            </a:extLst>
          </p:cNvPr>
          <p:cNvSpPr>
            <a:spLocks noGrp="1"/>
          </p:cNvSpPr>
          <p:nvPr>
            <p:ph idx="1"/>
          </p:nvPr>
        </p:nvSpPr>
        <p:spPr>
          <a:xfrm>
            <a:off x="1024128" y="2286000"/>
            <a:ext cx="9720073" cy="4023360"/>
          </a:xfrm>
        </p:spPr>
        <p:txBody>
          <a:bodyPr>
            <a:normAutofit/>
          </a:bodyPr>
          <a:lstStyle/>
          <a:p>
            <a:r>
              <a:rPr lang="en-US" dirty="0"/>
              <a:t>2.Which of the following statements about the most appropriate derivative market to hedge </a:t>
            </a:r>
            <a:r>
              <a:rPr lang="en-US" dirty="0" err="1"/>
              <a:t>Montau</a:t>
            </a:r>
            <a:r>
              <a:rPr lang="en-US" dirty="0"/>
              <a:t> AG’s financial risk under the commercial contract is most accurate?</a:t>
            </a:r>
          </a:p>
          <a:p>
            <a:r>
              <a:rPr lang="en-US" dirty="0"/>
              <a:t>A. The OTC market is most appropriate for </a:t>
            </a:r>
            <a:r>
              <a:rPr lang="en-US" dirty="0" err="1"/>
              <a:t>Montau</a:t>
            </a:r>
            <a:r>
              <a:rPr lang="en-US" dirty="0"/>
              <a:t>, as it is able to customize the contract to match its desired risk exposure profile.</a:t>
            </a:r>
          </a:p>
          <a:p>
            <a:r>
              <a:rPr lang="en-US" dirty="0"/>
              <a:t>B. The ETD market is most appropriate for </a:t>
            </a:r>
            <a:r>
              <a:rPr lang="en-US" dirty="0" err="1"/>
              <a:t>Montau</a:t>
            </a:r>
            <a:r>
              <a:rPr lang="en-US" dirty="0"/>
              <a:t>, as it offers a standardized and transparent contract to match its desired risk exposure profile.</a:t>
            </a:r>
          </a:p>
          <a:p>
            <a:r>
              <a:rPr lang="en-US" dirty="0"/>
              <a:t>C. Both the ETD and OTC markets are appropriate for </a:t>
            </a:r>
            <a:r>
              <a:rPr lang="en-US" dirty="0" err="1"/>
              <a:t>Montau</a:t>
            </a:r>
            <a:r>
              <a:rPr lang="en-US" dirty="0"/>
              <a:t> AG to hedge its financial risk under the transaction, so it should choose the market with the best price.</a:t>
            </a:r>
          </a:p>
        </p:txBody>
      </p:sp>
    </p:spTree>
    <p:extLst>
      <p:ext uri="{BB962C8B-B14F-4D97-AF65-F5344CB8AC3E}">
        <p14:creationId xmlns:p14="http://schemas.microsoft.com/office/powerpoint/2010/main" val="9622291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7AC0-1C00-4F27-943A-5D7D4544D03F}"/>
              </a:ext>
            </a:extLst>
          </p:cNvPr>
          <p:cNvSpPr>
            <a:spLocks noGrp="1"/>
          </p:cNvSpPr>
          <p:nvPr>
            <p:ph type="title"/>
          </p:nvPr>
        </p:nvSpPr>
        <p:spPr/>
        <p:txBody>
          <a:bodyPr/>
          <a:lstStyle/>
          <a:p>
            <a:r>
              <a:rPr lang="en-US" dirty="0"/>
              <a:t>Derivative benefits</a:t>
            </a:r>
          </a:p>
        </p:txBody>
      </p:sp>
      <p:graphicFrame>
        <p:nvGraphicFramePr>
          <p:cNvPr id="4" name="Content Placeholder 3">
            <a:extLst>
              <a:ext uri="{FF2B5EF4-FFF2-40B4-BE49-F238E27FC236}">
                <a16:creationId xmlns:a16="http://schemas.microsoft.com/office/drawing/2014/main" id="{399C3037-74BE-4377-A3EA-D98568D0AF3B}"/>
              </a:ext>
            </a:extLst>
          </p:cNvPr>
          <p:cNvGraphicFramePr>
            <a:graphicFrameLocks noGrp="1"/>
          </p:cNvGraphicFramePr>
          <p:nvPr>
            <p:ph idx="1"/>
            <p:extLst>
              <p:ext uri="{D42A27DB-BD31-4B8C-83A1-F6EECF244321}">
                <p14:modId xmlns:p14="http://schemas.microsoft.com/office/powerpoint/2010/main" val="2329972355"/>
              </p:ext>
            </p:extLst>
          </p:nvPr>
        </p:nvGraphicFramePr>
        <p:xfrm>
          <a:off x="1023938" y="2286000"/>
          <a:ext cx="9720072" cy="4231276"/>
        </p:xfrm>
        <a:graphic>
          <a:graphicData uri="http://schemas.openxmlformats.org/drawingml/2006/table">
            <a:tbl>
              <a:tblPr firstRow="1" bandRow="1">
                <a:tableStyleId>{5C22544A-7EE6-4342-B048-85BDC9FD1C3A}</a:tableStyleId>
              </a:tblPr>
              <a:tblGrid>
                <a:gridCol w="3965157">
                  <a:extLst>
                    <a:ext uri="{9D8B030D-6E8A-4147-A177-3AD203B41FA5}">
                      <a16:colId xmlns:a16="http://schemas.microsoft.com/office/drawing/2014/main" val="211787600"/>
                    </a:ext>
                  </a:extLst>
                </a:gridCol>
                <a:gridCol w="5754915">
                  <a:extLst>
                    <a:ext uri="{9D8B030D-6E8A-4147-A177-3AD203B41FA5}">
                      <a16:colId xmlns:a16="http://schemas.microsoft.com/office/drawing/2014/main" val="2633967132"/>
                    </a:ext>
                  </a:extLst>
                </a:gridCol>
              </a:tblGrid>
              <a:tr h="829219">
                <a:tc>
                  <a:txBody>
                    <a:bodyPr/>
                    <a:lstStyle/>
                    <a:p>
                      <a:r>
                        <a:rPr lang="en-US" dirty="0"/>
                        <a:t>Purpose</a:t>
                      </a:r>
                    </a:p>
                  </a:txBody>
                  <a:tcPr/>
                </a:tc>
                <a:tc>
                  <a:txBody>
                    <a:bodyPr/>
                    <a:lstStyle/>
                    <a:p>
                      <a:r>
                        <a:rPr lang="en-US" dirty="0"/>
                        <a:t>Description</a:t>
                      </a:r>
                    </a:p>
                  </a:txBody>
                  <a:tcPr/>
                </a:tc>
                <a:extLst>
                  <a:ext uri="{0D108BD9-81ED-4DB2-BD59-A6C34878D82A}">
                    <a16:rowId xmlns:a16="http://schemas.microsoft.com/office/drawing/2014/main" val="4264508205"/>
                  </a:ext>
                </a:extLst>
              </a:tr>
              <a:tr h="894178">
                <a:tc>
                  <a:txBody>
                    <a:bodyPr/>
                    <a:lstStyle/>
                    <a:p>
                      <a:r>
                        <a:rPr lang="en-US" dirty="0"/>
                        <a:t>Risk Allocation, Transfer, and Management</a:t>
                      </a:r>
                    </a:p>
                  </a:txBody>
                  <a:tcPr/>
                </a:tc>
                <a:tc>
                  <a:txBody>
                    <a:bodyPr/>
                    <a:lstStyle/>
                    <a:p>
                      <a:r>
                        <a:rPr lang="en-US" dirty="0"/>
                        <a:t>Allocate, trade, and/or manage underlying exposure without trading the underlying.</a:t>
                      </a:r>
                    </a:p>
                    <a:p>
                      <a:r>
                        <a:rPr lang="en-US" dirty="0"/>
                        <a:t>Create exposures unavailable in cash markets.</a:t>
                      </a:r>
                    </a:p>
                  </a:txBody>
                  <a:tcPr/>
                </a:tc>
                <a:extLst>
                  <a:ext uri="{0D108BD9-81ED-4DB2-BD59-A6C34878D82A}">
                    <a16:rowId xmlns:a16="http://schemas.microsoft.com/office/drawing/2014/main" val="3199645451"/>
                  </a:ext>
                </a:extLst>
              </a:tr>
              <a:tr h="829219">
                <a:tc>
                  <a:txBody>
                    <a:bodyPr/>
                    <a:lstStyle/>
                    <a:p>
                      <a:r>
                        <a:rPr lang="en-US" sz="1800" b="0" i="0" u="none" strike="noStrike" kern="1200" baseline="0" dirty="0">
                          <a:solidFill>
                            <a:schemeClr val="dk1"/>
                          </a:solidFill>
                          <a:latin typeface="+mn-lt"/>
                          <a:ea typeface="+mn-ea"/>
                          <a:cs typeface="+mn-cs"/>
                        </a:rPr>
                        <a:t>Information Discovery</a:t>
                      </a:r>
                      <a:endParaRPr lang="en-US" dirty="0"/>
                    </a:p>
                  </a:txBody>
                  <a:tcPr/>
                </a:tc>
                <a:tc>
                  <a:txBody>
                    <a:bodyPr/>
                    <a:lstStyle/>
                    <a:p>
                      <a:r>
                        <a:rPr lang="en-US" dirty="0"/>
                        <a:t>Deliver expected price in the future as well as expected risk of underlying.</a:t>
                      </a:r>
                    </a:p>
                  </a:txBody>
                  <a:tcPr/>
                </a:tc>
                <a:extLst>
                  <a:ext uri="{0D108BD9-81ED-4DB2-BD59-A6C34878D82A}">
                    <a16:rowId xmlns:a16="http://schemas.microsoft.com/office/drawing/2014/main" val="2556787480"/>
                  </a:ext>
                </a:extLst>
              </a:tr>
              <a:tr h="829219">
                <a:tc>
                  <a:txBody>
                    <a:bodyPr/>
                    <a:lstStyle/>
                    <a:p>
                      <a:r>
                        <a:rPr lang="en-US" sz="1800" b="0" i="0" u="none" strike="noStrike" kern="1200" baseline="0" dirty="0">
                          <a:solidFill>
                            <a:schemeClr val="dk1"/>
                          </a:solidFill>
                          <a:latin typeface="+mn-lt"/>
                          <a:ea typeface="+mn-ea"/>
                          <a:cs typeface="+mn-cs"/>
                        </a:rPr>
                        <a:t>Operational Advantages</a:t>
                      </a:r>
                      <a:endParaRPr lang="en-US" dirty="0"/>
                    </a:p>
                  </a:txBody>
                  <a:tcPr/>
                </a:tc>
                <a:tc>
                  <a:txBody>
                    <a:bodyPr/>
                    <a:lstStyle/>
                    <a:p>
                      <a:r>
                        <a:rPr lang="en-US" dirty="0"/>
                        <a:t>Reduced cash outlay, lower transaction costs versus the underlying, increased liquidity and ability to “short”.</a:t>
                      </a:r>
                    </a:p>
                  </a:txBody>
                  <a:tcPr/>
                </a:tc>
                <a:extLst>
                  <a:ext uri="{0D108BD9-81ED-4DB2-BD59-A6C34878D82A}">
                    <a16:rowId xmlns:a16="http://schemas.microsoft.com/office/drawing/2014/main" val="3657705901"/>
                  </a:ext>
                </a:extLst>
              </a:tr>
              <a:tr h="829219">
                <a:tc>
                  <a:txBody>
                    <a:bodyPr/>
                    <a:lstStyle/>
                    <a:p>
                      <a:r>
                        <a:rPr lang="en-US" sz="1800" b="0" i="0" u="none" strike="noStrike" kern="1200" baseline="0" dirty="0">
                          <a:solidFill>
                            <a:schemeClr val="dk1"/>
                          </a:solidFill>
                          <a:latin typeface="+mn-lt"/>
                          <a:ea typeface="+mn-ea"/>
                          <a:cs typeface="+mn-cs"/>
                        </a:rPr>
                        <a:t>Market Efficiency</a:t>
                      </a:r>
                      <a:endParaRPr lang="en-US" dirty="0"/>
                    </a:p>
                  </a:txBody>
                  <a:tcPr/>
                </a:tc>
                <a:tc>
                  <a:txBody>
                    <a:bodyPr/>
                    <a:lstStyle/>
                    <a:p>
                      <a:r>
                        <a:rPr lang="en-US" dirty="0"/>
                        <a:t>Less costly to exploit arbitrage opportunities or mispricing.</a:t>
                      </a:r>
                    </a:p>
                  </a:txBody>
                  <a:tcPr/>
                </a:tc>
                <a:extLst>
                  <a:ext uri="{0D108BD9-81ED-4DB2-BD59-A6C34878D82A}">
                    <a16:rowId xmlns:a16="http://schemas.microsoft.com/office/drawing/2014/main" val="3581244934"/>
                  </a:ext>
                </a:extLst>
              </a:tr>
            </a:tbl>
          </a:graphicData>
        </a:graphic>
      </p:graphicFrame>
    </p:spTree>
    <p:extLst>
      <p:ext uri="{BB962C8B-B14F-4D97-AF65-F5344CB8AC3E}">
        <p14:creationId xmlns:p14="http://schemas.microsoft.com/office/powerpoint/2010/main" val="3952946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016B-8346-432D-929A-2A93C4166265}"/>
              </a:ext>
            </a:extLst>
          </p:cNvPr>
          <p:cNvSpPr>
            <a:spLocks noGrp="1"/>
          </p:cNvSpPr>
          <p:nvPr>
            <p:ph type="title"/>
          </p:nvPr>
        </p:nvSpPr>
        <p:spPr/>
        <p:txBody>
          <a:bodyPr/>
          <a:lstStyle/>
          <a:p>
            <a:r>
              <a:rPr lang="en-US" dirty="0"/>
              <a:t>Derivative risks</a:t>
            </a:r>
          </a:p>
        </p:txBody>
      </p:sp>
      <p:graphicFrame>
        <p:nvGraphicFramePr>
          <p:cNvPr id="4" name="Content Placeholder 3">
            <a:extLst>
              <a:ext uri="{FF2B5EF4-FFF2-40B4-BE49-F238E27FC236}">
                <a16:creationId xmlns:a16="http://schemas.microsoft.com/office/drawing/2014/main" id="{4E0D80AA-15BA-49F2-B229-2FF0D904830A}"/>
              </a:ext>
            </a:extLst>
          </p:cNvPr>
          <p:cNvGraphicFramePr>
            <a:graphicFrameLocks noGrp="1"/>
          </p:cNvGraphicFramePr>
          <p:nvPr>
            <p:ph idx="1"/>
            <p:extLst>
              <p:ext uri="{D42A27DB-BD31-4B8C-83A1-F6EECF244321}">
                <p14:modId xmlns:p14="http://schemas.microsoft.com/office/powerpoint/2010/main" val="2254308585"/>
              </p:ext>
            </p:extLst>
          </p:nvPr>
        </p:nvGraphicFramePr>
        <p:xfrm>
          <a:off x="1023938" y="2286000"/>
          <a:ext cx="9720262" cy="4485640"/>
        </p:xfrm>
        <a:graphic>
          <a:graphicData uri="http://schemas.openxmlformats.org/drawingml/2006/table">
            <a:tbl>
              <a:tblPr firstRow="1" bandRow="1">
                <a:tableStyleId>{5C22544A-7EE6-4342-B048-85BDC9FD1C3A}</a:tableStyleId>
              </a:tblPr>
              <a:tblGrid>
                <a:gridCol w="2681788">
                  <a:extLst>
                    <a:ext uri="{9D8B030D-6E8A-4147-A177-3AD203B41FA5}">
                      <a16:colId xmlns:a16="http://schemas.microsoft.com/office/drawing/2014/main" val="2480717881"/>
                    </a:ext>
                  </a:extLst>
                </a:gridCol>
                <a:gridCol w="7038474">
                  <a:extLst>
                    <a:ext uri="{9D8B030D-6E8A-4147-A177-3AD203B41FA5}">
                      <a16:colId xmlns:a16="http://schemas.microsoft.com/office/drawing/2014/main" val="643138990"/>
                    </a:ext>
                  </a:extLst>
                </a:gridCol>
              </a:tblGrid>
              <a:tr h="370840">
                <a:tc>
                  <a:txBody>
                    <a:bodyPr/>
                    <a:lstStyle/>
                    <a:p>
                      <a:r>
                        <a:rPr lang="en-US" dirty="0"/>
                        <a:t>Risk</a:t>
                      </a:r>
                    </a:p>
                  </a:txBody>
                  <a:tcPr/>
                </a:tc>
                <a:tc>
                  <a:txBody>
                    <a:bodyPr/>
                    <a:lstStyle/>
                    <a:p>
                      <a:r>
                        <a:rPr lang="en-US" dirty="0"/>
                        <a:t>Description</a:t>
                      </a:r>
                    </a:p>
                  </a:txBody>
                  <a:tcPr/>
                </a:tc>
                <a:extLst>
                  <a:ext uri="{0D108BD9-81ED-4DB2-BD59-A6C34878D82A}">
                    <a16:rowId xmlns:a16="http://schemas.microsoft.com/office/drawing/2014/main" val="869383612"/>
                  </a:ext>
                </a:extLst>
              </a:tr>
              <a:tr h="370840">
                <a:tc>
                  <a:txBody>
                    <a:bodyPr/>
                    <a:lstStyle/>
                    <a:p>
                      <a:r>
                        <a:rPr lang="en-US" sz="1800" b="0" i="0" u="none" strike="noStrike" kern="1200" baseline="0" dirty="0">
                          <a:solidFill>
                            <a:schemeClr val="dk1"/>
                          </a:solidFill>
                          <a:latin typeface="+mn-lt"/>
                          <a:ea typeface="+mn-ea"/>
                          <a:cs typeface="+mn-cs"/>
                        </a:rPr>
                        <a:t>Greater Potential for Speculative Use</a:t>
                      </a:r>
                      <a:endParaRPr lang="en-US" dirty="0"/>
                    </a:p>
                  </a:txBody>
                  <a:tcPr/>
                </a:tc>
                <a:tc>
                  <a:txBody>
                    <a:bodyPr/>
                    <a:lstStyle/>
                    <a:p>
                      <a:r>
                        <a:rPr lang="en-US" dirty="0"/>
                        <a:t>High degree of implicit leverage for some derivative strategies may increase the likelihood of financial distress.</a:t>
                      </a:r>
                    </a:p>
                  </a:txBody>
                  <a:tcPr/>
                </a:tc>
                <a:extLst>
                  <a:ext uri="{0D108BD9-81ED-4DB2-BD59-A6C34878D82A}">
                    <a16:rowId xmlns:a16="http://schemas.microsoft.com/office/drawing/2014/main" val="2172684012"/>
                  </a:ext>
                </a:extLst>
              </a:tr>
              <a:tr h="370840">
                <a:tc>
                  <a:txBody>
                    <a:bodyPr/>
                    <a:lstStyle/>
                    <a:p>
                      <a:r>
                        <a:rPr lang="en-US" sz="1800" b="0" i="0" u="none" strike="noStrike" kern="1200" baseline="0" dirty="0">
                          <a:solidFill>
                            <a:schemeClr val="dk1"/>
                          </a:solidFill>
                          <a:latin typeface="+mn-lt"/>
                          <a:ea typeface="+mn-ea"/>
                          <a:cs typeface="+mn-cs"/>
                        </a:rPr>
                        <a:t>Lack of Transparency</a:t>
                      </a:r>
                      <a:endParaRPr lang="en-US" dirty="0"/>
                    </a:p>
                  </a:txBody>
                  <a:tcPr/>
                </a:tc>
                <a:tc>
                  <a:txBody>
                    <a:bodyPr/>
                    <a:lstStyle/>
                    <a:p>
                      <a:r>
                        <a:rPr lang="en-US" dirty="0"/>
                        <a:t>Derivatives add portfolio complexity and may create an exposure profile that is not well understood by stakeholders.</a:t>
                      </a:r>
                    </a:p>
                  </a:txBody>
                  <a:tcPr/>
                </a:tc>
                <a:extLst>
                  <a:ext uri="{0D108BD9-81ED-4DB2-BD59-A6C34878D82A}">
                    <a16:rowId xmlns:a16="http://schemas.microsoft.com/office/drawing/2014/main" val="304118147"/>
                  </a:ext>
                </a:extLst>
              </a:tr>
              <a:tr h="370840">
                <a:tc>
                  <a:txBody>
                    <a:bodyPr/>
                    <a:lstStyle/>
                    <a:p>
                      <a:r>
                        <a:rPr lang="en-US" sz="1800" b="0" i="0" u="none" strike="noStrike" kern="1200" baseline="0" dirty="0">
                          <a:solidFill>
                            <a:schemeClr val="dk1"/>
                          </a:solidFill>
                          <a:latin typeface="+mn-lt"/>
                          <a:ea typeface="+mn-ea"/>
                          <a:cs typeface="+mn-cs"/>
                        </a:rPr>
                        <a:t>Basis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expected value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70539587"/>
                  </a:ext>
                </a:extLst>
              </a:tr>
              <a:tr h="370840">
                <a:tc>
                  <a:txBody>
                    <a:bodyPr/>
                    <a:lstStyle/>
                    <a:p>
                      <a:r>
                        <a:rPr lang="en-US" sz="1800" b="0" i="0" u="none" strike="noStrike" kern="1200" baseline="0" dirty="0">
                          <a:solidFill>
                            <a:schemeClr val="dk1"/>
                          </a:solidFill>
                          <a:latin typeface="+mn-lt"/>
                          <a:ea typeface="+mn-ea"/>
                          <a:cs typeface="+mn-cs"/>
                        </a:rPr>
                        <a:t>Liquidity Risk</a:t>
                      </a:r>
                      <a:endParaRPr lang="en-US" dirty="0"/>
                    </a:p>
                  </a:txBody>
                  <a:tcPr/>
                </a:tc>
                <a:tc>
                  <a:txBody>
                    <a:bodyPr/>
                    <a:lstStyle/>
                    <a:p>
                      <a:r>
                        <a:rPr lang="en-US" sz="1800" b="0" i="0" u="none" strike="noStrike" kern="1200" baseline="0" dirty="0">
                          <a:solidFill>
                            <a:schemeClr val="dk1"/>
                          </a:solidFill>
                          <a:latin typeface="+mn-lt"/>
                          <a:ea typeface="+mn-ea"/>
                          <a:cs typeface="+mn-cs"/>
                        </a:rPr>
                        <a:t>Potential divergence between the </a:t>
                      </a:r>
                      <a:r>
                        <a:rPr lang="en-US" sz="1800" b="1" i="0" u="none" strike="noStrike" kern="1200" baseline="0" dirty="0">
                          <a:solidFill>
                            <a:schemeClr val="dk1"/>
                          </a:solidFill>
                          <a:latin typeface="+mn-lt"/>
                          <a:ea typeface="+mn-ea"/>
                          <a:cs typeface="+mn-cs"/>
                        </a:rPr>
                        <a:t>cash flow timing </a:t>
                      </a:r>
                      <a:r>
                        <a:rPr lang="en-US" sz="1800" b="0" i="0" u="none" strike="noStrike" kern="1200" baseline="0" dirty="0">
                          <a:solidFill>
                            <a:schemeClr val="dk1"/>
                          </a:solidFill>
                          <a:latin typeface="+mn-lt"/>
                          <a:ea typeface="+mn-ea"/>
                          <a:cs typeface="+mn-cs"/>
                        </a:rPr>
                        <a:t>of a derivative instrument versus an underlying or hedged transaction</a:t>
                      </a:r>
                      <a:endParaRPr lang="en-US" dirty="0"/>
                    </a:p>
                  </a:txBody>
                  <a:tcPr/>
                </a:tc>
                <a:extLst>
                  <a:ext uri="{0D108BD9-81ED-4DB2-BD59-A6C34878D82A}">
                    <a16:rowId xmlns:a16="http://schemas.microsoft.com/office/drawing/2014/main" val="3038785098"/>
                  </a:ext>
                </a:extLst>
              </a:tr>
              <a:tr h="370840">
                <a:tc>
                  <a:txBody>
                    <a:bodyPr/>
                    <a:lstStyle/>
                    <a:p>
                      <a:r>
                        <a:rPr lang="en-US" sz="1800" b="0" i="0" u="none" strike="noStrike" kern="1200" baseline="0" dirty="0">
                          <a:solidFill>
                            <a:schemeClr val="dk1"/>
                          </a:solidFill>
                          <a:latin typeface="+mn-lt"/>
                          <a:ea typeface="+mn-ea"/>
                          <a:cs typeface="+mn-cs"/>
                        </a:rPr>
                        <a:t>Counterparty Credit Risk</a:t>
                      </a:r>
                      <a:endParaRPr lang="en-US" dirty="0"/>
                    </a:p>
                  </a:txBody>
                  <a:tcPr/>
                </a:tc>
                <a:tc>
                  <a:txBody>
                    <a:bodyPr/>
                    <a:lstStyle/>
                    <a:p>
                      <a:r>
                        <a:rPr lang="en-US" dirty="0"/>
                        <a:t>Derivative instruments often give rise to counterparty credit exposure, resulting from differences in the current price versus the expected future settlement price.</a:t>
                      </a:r>
                    </a:p>
                  </a:txBody>
                  <a:tcPr/>
                </a:tc>
                <a:extLst>
                  <a:ext uri="{0D108BD9-81ED-4DB2-BD59-A6C34878D82A}">
                    <a16:rowId xmlns:a16="http://schemas.microsoft.com/office/drawing/2014/main" val="1435753083"/>
                  </a:ext>
                </a:extLst>
              </a:tr>
              <a:tr h="370840">
                <a:tc>
                  <a:txBody>
                    <a:bodyPr/>
                    <a:lstStyle/>
                    <a:p>
                      <a:r>
                        <a:rPr lang="en-US" sz="1800" b="0" i="0" u="none" strike="noStrike" kern="1200" baseline="0" dirty="0">
                          <a:solidFill>
                            <a:schemeClr val="dk1"/>
                          </a:solidFill>
                          <a:latin typeface="+mn-lt"/>
                          <a:ea typeface="+mn-ea"/>
                          <a:cs typeface="+mn-cs"/>
                        </a:rPr>
                        <a:t>Destabilization and Systemic Risk</a:t>
                      </a:r>
                      <a:endParaRPr lang="en-US" dirty="0"/>
                    </a:p>
                  </a:txBody>
                  <a:tcPr/>
                </a:tc>
                <a:tc>
                  <a:txBody>
                    <a:bodyPr/>
                    <a:lstStyle/>
                    <a:p>
                      <a:r>
                        <a:rPr lang="en-US" dirty="0"/>
                        <a:t>Excessive risk taking and use of leverage in derivative markets may contribute to market stress, as in the 2008 financial crisis.</a:t>
                      </a:r>
                    </a:p>
                  </a:txBody>
                  <a:tcPr/>
                </a:tc>
                <a:extLst>
                  <a:ext uri="{0D108BD9-81ED-4DB2-BD59-A6C34878D82A}">
                    <a16:rowId xmlns:a16="http://schemas.microsoft.com/office/drawing/2014/main" val="822351391"/>
                  </a:ext>
                </a:extLst>
              </a:tr>
            </a:tbl>
          </a:graphicData>
        </a:graphic>
      </p:graphicFrame>
    </p:spTree>
    <p:extLst>
      <p:ext uri="{BB962C8B-B14F-4D97-AF65-F5344CB8AC3E}">
        <p14:creationId xmlns:p14="http://schemas.microsoft.com/office/powerpoint/2010/main" val="37046376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AA68-38EC-4236-95BC-F7FEE9B32623}"/>
              </a:ext>
            </a:extLst>
          </p:cNvPr>
          <p:cNvSpPr>
            <a:spLocks noGrp="1"/>
          </p:cNvSpPr>
          <p:nvPr>
            <p:ph type="title"/>
          </p:nvPr>
        </p:nvSpPr>
        <p:spPr/>
        <p:txBody>
          <a:bodyPr/>
          <a:lstStyle/>
          <a:p>
            <a:r>
              <a:rPr lang="en-US" dirty="0"/>
              <a:t>Issuer use of derivatives</a:t>
            </a:r>
          </a:p>
        </p:txBody>
      </p:sp>
      <p:graphicFrame>
        <p:nvGraphicFramePr>
          <p:cNvPr id="4" name="Content Placeholder 3">
            <a:extLst>
              <a:ext uri="{FF2B5EF4-FFF2-40B4-BE49-F238E27FC236}">
                <a16:creationId xmlns:a16="http://schemas.microsoft.com/office/drawing/2014/main" id="{3CA315E7-1F5B-4E07-BE0D-45755D58BFD0}"/>
              </a:ext>
            </a:extLst>
          </p:cNvPr>
          <p:cNvGraphicFramePr>
            <a:graphicFrameLocks noGrp="1"/>
          </p:cNvGraphicFramePr>
          <p:nvPr>
            <p:ph idx="1"/>
            <p:extLst>
              <p:ext uri="{D42A27DB-BD31-4B8C-83A1-F6EECF244321}">
                <p14:modId xmlns:p14="http://schemas.microsoft.com/office/powerpoint/2010/main" val="1430417784"/>
              </p:ext>
            </p:extLst>
          </p:nvPr>
        </p:nvGraphicFramePr>
        <p:xfrm>
          <a:off x="1024128" y="3093297"/>
          <a:ext cx="9720261" cy="366268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435846691"/>
                    </a:ext>
                  </a:extLst>
                </a:gridCol>
                <a:gridCol w="3240087">
                  <a:extLst>
                    <a:ext uri="{9D8B030D-6E8A-4147-A177-3AD203B41FA5}">
                      <a16:colId xmlns:a16="http://schemas.microsoft.com/office/drawing/2014/main" val="832713295"/>
                    </a:ext>
                  </a:extLst>
                </a:gridCol>
                <a:gridCol w="3240087">
                  <a:extLst>
                    <a:ext uri="{9D8B030D-6E8A-4147-A177-3AD203B41FA5}">
                      <a16:colId xmlns:a16="http://schemas.microsoft.com/office/drawing/2014/main" val="2705542958"/>
                    </a:ext>
                  </a:extLst>
                </a:gridCol>
              </a:tblGrid>
              <a:tr h="370840">
                <a:tc>
                  <a:txBody>
                    <a:bodyPr/>
                    <a:lstStyle/>
                    <a:p>
                      <a:r>
                        <a:rPr lang="en-US" dirty="0"/>
                        <a:t>Hedge type</a:t>
                      </a:r>
                    </a:p>
                  </a:txBody>
                  <a:tcPr/>
                </a:tc>
                <a:tc>
                  <a:txBody>
                    <a:bodyPr/>
                    <a:lstStyle/>
                    <a:p>
                      <a:r>
                        <a:rPr lang="en-US" dirty="0"/>
                        <a:t>Description</a:t>
                      </a:r>
                    </a:p>
                  </a:txBody>
                  <a:tcPr/>
                </a:tc>
                <a:tc>
                  <a:txBody>
                    <a:bodyPr/>
                    <a:lstStyle/>
                    <a:p>
                      <a:r>
                        <a:rPr lang="en-US" dirty="0"/>
                        <a:t>Examples</a:t>
                      </a:r>
                    </a:p>
                  </a:txBody>
                  <a:tcPr/>
                </a:tc>
                <a:extLst>
                  <a:ext uri="{0D108BD9-81ED-4DB2-BD59-A6C34878D82A}">
                    <a16:rowId xmlns:a16="http://schemas.microsoft.com/office/drawing/2014/main" val="907669040"/>
                  </a:ext>
                </a:extLst>
              </a:tr>
              <a:tr h="370840">
                <a:tc>
                  <a:txBody>
                    <a:bodyPr/>
                    <a:lstStyle/>
                    <a:p>
                      <a:r>
                        <a:rPr lang="en-US" dirty="0"/>
                        <a:t>Cash flow</a:t>
                      </a:r>
                    </a:p>
                  </a:txBody>
                  <a:tcPr/>
                </a:tc>
                <a:tc>
                  <a:txBody>
                    <a:bodyPr/>
                    <a:lstStyle/>
                    <a:p>
                      <a:r>
                        <a:rPr lang="en-US" sz="1800" b="0" i="0" u="none" strike="noStrike" kern="1200" baseline="0" dirty="0">
                          <a:solidFill>
                            <a:schemeClr val="dk1"/>
                          </a:solidFill>
                          <a:latin typeface="+mn-lt"/>
                          <a:ea typeface="+mn-ea"/>
                          <a:cs typeface="+mn-cs"/>
                        </a:rPr>
                        <a:t>Absorbs variable cash flow of</a:t>
                      </a:r>
                    </a:p>
                    <a:p>
                      <a:r>
                        <a:rPr lang="en-US" sz="1800" b="0" i="0" u="none" strike="noStrike" kern="1200" baseline="0" dirty="0">
                          <a:solidFill>
                            <a:schemeClr val="dk1"/>
                          </a:solidFill>
                          <a:latin typeface="+mn-lt"/>
                          <a:ea typeface="+mn-ea"/>
                          <a:cs typeface="+mn-cs"/>
                        </a:rPr>
                        <a:t>floating-rate asset or liability</a:t>
                      </a:r>
                    </a:p>
                    <a:p>
                      <a:r>
                        <a:rPr lang="en-US" sz="1800" b="0" i="0" u="none" strike="noStrike" kern="1200" baseline="0" dirty="0">
                          <a:solidFill>
                            <a:schemeClr val="dk1"/>
                          </a:solidFill>
                          <a:latin typeface="+mn-lt"/>
                          <a:ea typeface="+mn-ea"/>
                          <a:cs typeface="+mn-cs"/>
                        </a:rPr>
                        <a:t>(forecasted transaction)</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fixed rate</a:t>
                      </a:r>
                    </a:p>
                    <a:p>
                      <a:r>
                        <a:rPr lang="en-US" sz="1800" b="0" i="0" u="none" strike="noStrike" kern="1200" baseline="0" dirty="0">
                          <a:solidFill>
                            <a:schemeClr val="dk1"/>
                          </a:solidFill>
                          <a:latin typeface="+mn-lt"/>
                          <a:ea typeface="+mn-ea"/>
                          <a:cs typeface="+mn-cs"/>
                        </a:rPr>
                        <a:t>for floating-rate debt</a:t>
                      </a:r>
                    </a:p>
                    <a:p>
                      <a:r>
                        <a:rPr lang="en-US" sz="1800" b="0" i="0" u="none" strike="noStrike" kern="1200" baseline="0" dirty="0">
                          <a:solidFill>
                            <a:schemeClr val="dk1"/>
                          </a:solidFill>
                          <a:latin typeface="+mn-lt"/>
                          <a:ea typeface="+mn-ea"/>
                          <a:cs typeface="+mn-cs"/>
                        </a:rPr>
                        <a:t>FX forward to hedge forecasted</a:t>
                      </a:r>
                    </a:p>
                    <a:p>
                      <a:r>
                        <a:rPr lang="en-US" sz="1800" b="0" i="0" u="none" strike="noStrike" kern="1200" baseline="0" dirty="0">
                          <a:solidFill>
                            <a:schemeClr val="dk1"/>
                          </a:solidFill>
                          <a:latin typeface="+mn-lt"/>
                          <a:ea typeface="+mn-ea"/>
                          <a:cs typeface="+mn-cs"/>
                        </a:rPr>
                        <a:t>sales</a:t>
                      </a:r>
                      <a:endParaRPr lang="en-US" dirty="0"/>
                    </a:p>
                  </a:txBody>
                  <a:tcPr/>
                </a:tc>
                <a:extLst>
                  <a:ext uri="{0D108BD9-81ED-4DB2-BD59-A6C34878D82A}">
                    <a16:rowId xmlns:a16="http://schemas.microsoft.com/office/drawing/2014/main" val="3564005153"/>
                  </a:ext>
                </a:extLst>
              </a:tr>
              <a:tr h="370840">
                <a:tc>
                  <a:txBody>
                    <a:bodyPr/>
                    <a:lstStyle/>
                    <a:p>
                      <a:r>
                        <a:rPr lang="en-US" dirty="0"/>
                        <a:t>Fair value</a:t>
                      </a:r>
                    </a:p>
                  </a:txBody>
                  <a:tcPr/>
                </a:tc>
                <a:tc>
                  <a:txBody>
                    <a:bodyPr/>
                    <a:lstStyle/>
                    <a:p>
                      <a:r>
                        <a:rPr lang="en-US" sz="1800" b="0" i="0" u="none" strike="noStrike" kern="1200" baseline="0" dirty="0">
                          <a:solidFill>
                            <a:schemeClr val="dk1"/>
                          </a:solidFill>
                          <a:latin typeface="+mn-lt"/>
                          <a:ea typeface="+mn-ea"/>
                          <a:cs typeface="+mn-cs"/>
                        </a:rPr>
                        <a:t>Offsets fluctuation in fair value of an asset or liability</a:t>
                      </a:r>
                      <a:endParaRPr lang="en-US" dirty="0"/>
                    </a:p>
                  </a:txBody>
                  <a:tcPr/>
                </a:tc>
                <a:tc>
                  <a:txBody>
                    <a:bodyPr/>
                    <a:lstStyle/>
                    <a:p>
                      <a:r>
                        <a:rPr lang="en-US" sz="1800" b="0" i="0" u="none" strike="noStrike" kern="1200" baseline="0" dirty="0">
                          <a:solidFill>
                            <a:schemeClr val="dk1"/>
                          </a:solidFill>
                          <a:latin typeface="+mn-lt"/>
                          <a:ea typeface="+mn-ea"/>
                          <a:cs typeface="+mn-cs"/>
                        </a:rPr>
                        <a:t>Interest rate swap to a floating</a:t>
                      </a:r>
                    </a:p>
                    <a:p>
                      <a:r>
                        <a:rPr lang="en-US" sz="1800" b="0" i="0" u="none" strike="noStrike" kern="1200" baseline="0" dirty="0">
                          <a:solidFill>
                            <a:schemeClr val="dk1"/>
                          </a:solidFill>
                          <a:latin typeface="+mn-lt"/>
                          <a:ea typeface="+mn-ea"/>
                          <a:cs typeface="+mn-cs"/>
                        </a:rPr>
                        <a:t>rate for fixed-rate debt</a:t>
                      </a:r>
                    </a:p>
                    <a:p>
                      <a:r>
                        <a:rPr lang="en-US" sz="1800" b="0" i="0" u="none" strike="noStrike" kern="1200" baseline="0" dirty="0">
                          <a:solidFill>
                            <a:schemeClr val="dk1"/>
                          </a:solidFill>
                          <a:latin typeface="+mn-lt"/>
                          <a:ea typeface="+mn-ea"/>
                          <a:cs typeface="+mn-cs"/>
                        </a:rPr>
                        <a:t>Commodity future to hedge</a:t>
                      </a:r>
                    </a:p>
                    <a:p>
                      <a:r>
                        <a:rPr lang="en-US" sz="1800" b="0" i="0" u="none" strike="noStrike" kern="1200" baseline="0" dirty="0">
                          <a:solidFill>
                            <a:schemeClr val="dk1"/>
                          </a:solidFill>
                          <a:latin typeface="+mn-lt"/>
                          <a:ea typeface="+mn-ea"/>
                          <a:cs typeface="+mn-cs"/>
                        </a:rPr>
                        <a:t>inventory</a:t>
                      </a:r>
                      <a:endParaRPr lang="en-US" dirty="0"/>
                    </a:p>
                  </a:txBody>
                  <a:tcPr/>
                </a:tc>
                <a:extLst>
                  <a:ext uri="{0D108BD9-81ED-4DB2-BD59-A6C34878D82A}">
                    <a16:rowId xmlns:a16="http://schemas.microsoft.com/office/drawing/2014/main" val="457132255"/>
                  </a:ext>
                </a:extLst>
              </a:tr>
              <a:tr h="370840">
                <a:tc>
                  <a:txBody>
                    <a:bodyPr/>
                    <a:lstStyle/>
                    <a:p>
                      <a:r>
                        <a:rPr lang="en-US" dirty="0"/>
                        <a:t>Net investment</a:t>
                      </a:r>
                    </a:p>
                  </a:txBody>
                  <a:tcPr/>
                </a:tc>
                <a:tc>
                  <a:txBody>
                    <a:bodyPr/>
                    <a:lstStyle/>
                    <a:p>
                      <a:r>
                        <a:rPr lang="en-US" sz="1800" b="0" i="0" u="none" strike="noStrike" kern="1200" baseline="0" dirty="0">
                          <a:solidFill>
                            <a:schemeClr val="dk1"/>
                          </a:solidFill>
                          <a:latin typeface="+mn-lt"/>
                          <a:ea typeface="+mn-ea"/>
                          <a:cs typeface="+mn-cs"/>
                        </a:rPr>
                        <a:t>Designated as offsetting the FX</a:t>
                      </a:r>
                    </a:p>
                    <a:p>
                      <a:r>
                        <a:rPr lang="en-US" sz="1800" b="0" i="0" u="none" strike="noStrike" kern="1200" baseline="0" dirty="0">
                          <a:solidFill>
                            <a:schemeClr val="dk1"/>
                          </a:solidFill>
                          <a:latin typeface="+mn-lt"/>
                          <a:ea typeface="+mn-ea"/>
                          <a:cs typeface="+mn-cs"/>
                        </a:rPr>
                        <a:t>risk of the equity of a foreign</a:t>
                      </a:r>
                    </a:p>
                    <a:p>
                      <a:r>
                        <a:rPr lang="en-US" sz="1800" b="0" i="0" u="none" strike="noStrike" kern="1200" baseline="0" dirty="0">
                          <a:solidFill>
                            <a:schemeClr val="dk1"/>
                          </a:solidFill>
                          <a:latin typeface="+mn-lt"/>
                          <a:ea typeface="+mn-ea"/>
                          <a:cs typeface="+mn-cs"/>
                        </a:rPr>
                        <a:t>operation</a:t>
                      </a:r>
                      <a:endParaRPr lang="en-US" dirty="0"/>
                    </a:p>
                  </a:txBody>
                  <a:tcPr/>
                </a:tc>
                <a:tc>
                  <a:txBody>
                    <a:bodyPr/>
                    <a:lstStyle/>
                    <a:p>
                      <a:r>
                        <a:rPr lang="en-US" sz="1800" b="0" i="0" u="none" strike="noStrike" kern="1200" baseline="0" dirty="0">
                          <a:solidFill>
                            <a:schemeClr val="dk1"/>
                          </a:solidFill>
                          <a:latin typeface="+mn-lt"/>
                          <a:ea typeface="+mn-ea"/>
                          <a:cs typeface="+mn-cs"/>
                        </a:rPr>
                        <a:t>Currency swap</a:t>
                      </a:r>
                    </a:p>
                    <a:p>
                      <a:r>
                        <a:rPr lang="en-US" sz="1800" b="0" i="0" u="none" strike="noStrike" kern="1200" baseline="0" dirty="0">
                          <a:solidFill>
                            <a:schemeClr val="dk1"/>
                          </a:solidFill>
                          <a:latin typeface="+mn-lt"/>
                          <a:ea typeface="+mn-ea"/>
                          <a:cs typeface="+mn-cs"/>
                        </a:rPr>
                        <a:t>Currency forward</a:t>
                      </a:r>
                      <a:endParaRPr lang="en-US" dirty="0"/>
                    </a:p>
                  </a:txBody>
                  <a:tcPr/>
                </a:tc>
                <a:extLst>
                  <a:ext uri="{0D108BD9-81ED-4DB2-BD59-A6C34878D82A}">
                    <a16:rowId xmlns:a16="http://schemas.microsoft.com/office/drawing/2014/main" val="3419176916"/>
                  </a:ext>
                </a:extLst>
              </a:tr>
            </a:tbl>
          </a:graphicData>
        </a:graphic>
      </p:graphicFrame>
      <p:sp>
        <p:nvSpPr>
          <p:cNvPr id="5" name="TextBox 4">
            <a:extLst>
              <a:ext uri="{FF2B5EF4-FFF2-40B4-BE49-F238E27FC236}">
                <a16:creationId xmlns:a16="http://schemas.microsoft.com/office/drawing/2014/main" id="{37943C05-8EAE-42A0-B123-E4987EB70B48}"/>
              </a:ext>
            </a:extLst>
          </p:cNvPr>
          <p:cNvSpPr txBox="1"/>
          <p:nvPr/>
        </p:nvSpPr>
        <p:spPr>
          <a:xfrm>
            <a:off x="1024128" y="1892968"/>
            <a:ext cx="9720072" cy="1200329"/>
          </a:xfrm>
          <a:prstGeom prst="rect">
            <a:avLst/>
          </a:prstGeom>
          <a:noFill/>
        </p:spPr>
        <p:txBody>
          <a:bodyPr wrap="square" rtlCol="0">
            <a:spAutoFit/>
          </a:bodyPr>
          <a:lstStyle/>
          <a:p>
            <a:r>
              <a:rPr lang="en-US" sz="2400" dirty="0">
                <a:solidFill>
                  <a:srgbClr val="FF0000"/>
                </a:solidFill>
              </a:rPr>
              <a:t>Hedge accounting </a:t>
            </a:r>
            <a:r>
              <a:rPr lang="en-US" sz="2400" dirty="0"/>
              <a:t>allows an issuer to offset a hedging instrument (usually a derivative) against a hedged transaction or balance sheet item to reduce financial statement volatility.</a:t>
            </a:r>
          </a:p>
        </p:txBody>
      </p:sp>
    </p:spTree>
    <p:extLst>
      <p:ext uri="{BB962C8B-B14F-4D97-AF65-F5344CB8AC3E}">
        <p14:creationId xmlns:p14="http://schemas.microsoft.com/office/powerpoint/2010/main" val="8396133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CD5281E-75C9-AF00-F332-572FAD2AA5E3}"/>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40D0A650-1DDA-45BB-BEE0-A2FB0AE6A27A}"/>
              </a:ext>
            </a:extLst>
          </p:cNvPr>
          <p:cNvSpPr>
            <a:spLocks noGrp="1"/>
          </p:cNvSpPr>
          <p:nvPr>
            <p:ph type="title"/>
          </p:nvPr>
        </p:nvSpPr>
        <p:spPr>
          <a:xfrm>
            <a:off x="1024128" y="585216"/>
            <a:ext cx="9720072" cy="1499616"/>
          </a:xfrm>
        </p:spPr>
        <p:txBody>
          <a:bodyPr>
            <a:normAutofit/>
          </a:bodyPr>
          <a:lstStyle/>
          <a:p>
            <a:r>
              <a:rPr lang="en-US" dirty="0"/>
              <a:t>Investor use of derivatives	</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8D4F95-7D73-4547-A7BC-97830D4BA301}"/>
              </a:ext>
            </a:extLst>
          </p:cNvPr>
          <p:cNvSpPr>
            <a:spLocks noGrp="1"/>
          </p:cNvSpPr>
          <p:nvPr>
            <p:ph idx="1"/>
          </p:nvPr>
        </p:nvSpPr>
        <p:spPr>
          <a:xfrm>
            <a:off x="1024128" y="2286000"/>
            <a:ext cx="9720073" cy="4023360"/>
          </a:xfrm>
        </p:spPr>
        <p:txBody>
          <a:bodyPr>
            <a:normAutofit/>
          </a:bodyPr>
          <a:lstStyle/>
          <a:p>
            <a:r>
              <a:rPr lang="en-US" sz="1900" dirty="0"/>
              <a:t>Investors use derivatives to replicate a cash market strategy, hedge a fund’ value against adverse movements in underlying, or modify or add exposures using derivatives, which in some cases are unavailable in cash markets.</a:t>
            </a:r>
          </a:p>
          <a:p>
            <a:r>
              <a:rPr lang="en-US" sz="1900" dirty="0"/>
              <a:t>The </a:t>
            </a:r>
            <a:r>
              <a:rPr lang="en-US" sz="1900" dirty="0">
                <a:solidFill>
                  <a:srgbClr val="FF0000"/>
                </a:solidFill>
              </a:rPr>
              <a:t>greater liquidity and reduced capital </a:t>
            </a:r>
            <a:r>
              <a:rPr lang="en-US" sz="1900" dirty="0"/>
              <a:t>required to trade derivatives may lead an investor to </a:t>
            </a:r>
            <a:r>
              <a:rPr lang="en-US" sz="1900" dirty="0">
                <a:solidFill>
                  <a:srgbClr val="FF0000"/>
                </a:solidFill>
              </a:rPr>
              <a:t>replicate a desired position using a derivative rather than cash</a:t>
            </a:r>
            <a:r>
              <a:rPr lang="en-US" sz="1900" dirty="0"/>
              <a:t>.</a:t>
            </a:r>
          </a:p>
          <a:p>
            <a:r>
              <a:rPr lang="en-US" sz="1900" dirty="0"/>
              <a:t>The </a:t>
            </a:r>
            <a:r>
              <a:rPr lang="en-US" sz="1900" dirty="0">
                <a:solidFill>
                  <a:srgbClr val="FF0000"/>
                </a:solidFill>
              </a:rPr>
              <a:t>flexibility to take short positions or to increase or otherwise modify exposure using derivatives </a:t>
            </a:r>
            <a:r>
              <a:rPr lang="en-US" sz="1900" dirty="0"/>
              <a:t>beyond cash alternatives is an attractive feature for portfolio managers targeting excess returns by using a variety of strategies.</a:t>
            </a:r>
          </a:p>
          <a:p>
            <a:r>
              <a:rPr lang="en-US" sz="1900" dirty="0"/>
              <a:t>we find investors to be less focused than issuers on hedge accounting treatment, as an investment fund’s derivative position is typically marked to market each day and included in the daily net asset value (NAV) of the portfolio or fund. This also explains why investors tend to transact more frequently in standardized and highly liquid exchange-traded derivative markets than do issuers.</a:t>
            </a:r>
          </a:p>
        </p:txBody>
      </p:sp>
    </p:spTree>
    <p:extLst>
      <p:ext uri="{BB962C8B-B14F-4D97-AF65-F5344CB8AC3E}">
        <p14:creationId xmlns:p14="http://schemas.microsoft.com/office/powerpoint/2010/main" val="237885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1923683745"/>
              </p:ext>
            </p:extLst>
          </p:nvPr>
        </p:nvGraphicFramePr>
        <p:xfrm>
          <a:off x="810069" y="2445413"/>
          <a:ext cx="8596668" cy="4231357"/>
        </p:xfrm>
        <a:graphic>
          <a:graphicData uri="http://schemas.openxmlformats.org/drawingml/2006/table">
            <a:tbl>
              <a:tblPr firstRow="1" bandRow="1">
                <a:tableStyleId>{5C22544A-7EE6-4342-B048-85BDC9FD1C3A}</a:tableStyleId>
              </a:tblPr>
              <a:tblGrid>
                <a:gridCol w="1432778">
                  <a:extLst>
                    <a:ext uri="{9D8B030D-6E8A-4147-A177-3AD203B41FA5}">
                      <a16:colId xmlns:a16="http://schemas.microsoft.com/office/drawing/2014/main" val="4077659285"/>
                    </a:ext>
                  </a:extLst>
                </a:gridCol>
                <a:gridCol w="1432778">
                  <a:extLst>
                    <a:ext uri="{9D8B030D-6E8A-4147-A177-3AD203B41FA5}">
                      <a16:colId xmlns:a16="http://schemas.microsoft.com/office/drawing/2014/main" val="1714134972"/>
                    </a:ext>
                  </a:extLst>
                </a:gridCol>
                <a:gridCol w="1432778">
                  <a:extLst>
                    <a:ext uri="{9D8B030D-6E8A-4147-A177-3AD203B41FA5}">
                      <a16:colId xmlns:a16="http://schemas.microsoft.com/office/drawing/2014/main" val="3898874910"/>
                    </a:ext>
                  </a:extLst>
                </a:gridCol>
                <a:gridCol w="1432778">
                  <a:extLst>
                    <a:ext uri="{9D8B030D-6E8A-4147-A177-3AD203B41FA5}">
                      <a16:colId xmlns:a16="http://schemas.microsoft.com/office/drawing/2014/main" val="3243706761"/>
                    </a:ext>
                  </a:extLst>
                </a:gridCol>
                <a:gridCol w="1432778">
                  <a:extLst>
                    <a:ext uri="{9D8B030D-6E8A-4147-A177-3AD203B41FA5}">
                      <a16:colId xmlns:a16="http://schemas.microsoft.com/office/drawing/2014/main" val="3464018405"/>
                    </a:ext>
                  </a:extLst>
                </a:gridCol>
                <a:gridCol w="1432778">
                  <a:extLst>
                    <a:ext uri="{9D8B030D-6E8A-4147-A177-3AD203B41FA5}">
                      <a16:colId xmlns:a16="http://schemas.microsoft.com/office/drawing/2014/main" val="3436931900"/>
                    </a:ext>
                  </a:extLst>
                </a:gridCol>
              </a:tblGrid>
              <a:tr h="867028">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7385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7385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7385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7385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7385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7385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7385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55B5888D-6207-519A-110A-13D8BA24D9D5}"/>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951DC638-29BB-4413-9634-B78544521D4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3A9C76-1584-42F9-A279-0FCE84EC57CA}"/>
              </a:ext>
            </a:extLst>
          </p:cNvPr>
          <p:cNvSpPr>
            <a:spLocks noGrp="1"/>
          </p:cNvSpPr>
          <p:nvPr>
            <p:ph idx="1"/>
          </p:nvPr>
        </p:nvSpPr>
        <p:spPr>
          <a:xfrm>
            <a:off x="1024128" y="2286000"/>
            <a:ext cx="9720073" cy="4023360"/>
          </a:xfrm>
        </p:spPr>
        <p:txBody>
          <a:bodyPr>
            <a:normAutofit/>
          </a:bodyPr>
          <a:lstStyle/>
          <a:p>
            <a:r>
              <a:rPr lang="en-US" dirty="0"/>
              <a:t>In the case of a derivative contract whose value is derived from future cash flows associated with the price of an underlying asset, arbitrage opportunities arise either </a:t>
            </a:r>
            <a:r>
              <a:rPr lang="en-US" dirty="0">
                <a:solidFill>
                  <a:srgbClr val="FF0000"/>
                </a:solidFill>
              </a:rPr>
              <a:t>if two assets with identical future cash flows trade at different prices or if an asset with a known future price does not trade at the present value of its future price determined using an appropriate discount rate.</a:t>
            </a:r>
          </a:p>
          <a:p>
            <a:r>
              <a:rPr lang="en-US" dirty="0"/>
              <a:t>Identical assets or assets with identical cash flows traded at the same time must have the same price </a:t>
            </a:r>
            <a:r>
              <a:rPr lang="en-US" dirty="0">
                <a:solidFill>
                  <a:srgbClr val="FF0000"/>
                </a:solidFill>
              </a:rPr>
              <a:t>(S</a:t>
            </a:r>
            <a:r>
              <a:rPr lang="en-US" baseline="-25000" dirty="0">
                <a:solidFill>
                  <a:srgbClr val="FF0000"/>
                </a:solidFill>
              </a:rPr>
              <a:t>0</a:t>
            </a:r>
            <a:r>
              <a:rPr lang="en-US" dirty="0">
                <a:solidFill>
                  <a:srgbClr val="FF0000"/>
                </a:solidFill>
              </a:rPr>
              <a:t>A = S</a:t>
            </a:r>
            <a:r>
              <a:rPr lang="en-US" baseline="-25000" dirty="0">
                <a:solidFill>
                  <a:srgbClr val="FF0000"/>
                </a:solidFill>
              </a:rPr>
              <a:t>0</a:t>
            </a:r>
            <a:r>
              <a:rPr lang="en-US" dirty="0">
                <a:solidFill>
                  <a:srgbClr val="FF0000"/>
                </a:solidFill>
              </a:rPr>
              <a:t>B).</a:t>
            </a:r>
          </a:p>
          <a:p>
            <a:r>
              <a:rPr lang="en-US" dirty="0"/>
              <a:t>Assets with a known future price must have a spot price that equals the future price discounted at the risk-free rate </a:t>
            </a:r>
            <a:r>
              <a:rPr lang="en-US" dirty="0">
                <a:solidFill>
                  <a:srgbClr val="FF0000"/>
                </a:solidFill>
              </a:rPr>
              <a:t>(S</a:t>
            </a:r>
            <a:r>
              <a:rPr lang="en-US" baseline="-25000" dirty="0">
                <a:solidFill>
                  <a:srgbClr val="FF0000"/>
                </a:solidFill>
              </a:rPr>
              <a:t>0</a:t>
            </a:r>
            <a:r>
              <a:rPr lang="en-US" dirty="0">
                <a:solidFill>
                  <a:srgbClr val="FF0000"/>
                </a:solidFill>
              </a:rPr>
              <a:t> = F</a:t>
            </a:r>
            <a:r>
              <a:rPr lang="en-US" baseline="-25000" dirty="0">
                <a:solidFill>
                  <a:srgbClr val="FF0000"/>
                </a:solidFill>
              </a:rPr>
              <a:t>T</a:t>
            </a:r>
            <a:r>
              <a:rPr lang="en-US" dirty="0">
                <a:solidFill>
                  <a:srgbClr val="FF0000"/>
                </a:solidFill>
              </a:rPr>
              <a:t>(1 + r)</a:t>
            </a:r>
            <a:r>
              <a:rPr lang="en-US" baseline="30000" dirty="0">
                <a:solidFill>
                  <a:srgbClr val="FF0000"/>
                </a:solidFill>
              </a:rPr>
              <a:t>–T</a:t>
            </a:r>
            <a:r>
              <a:rPr lang="en-US" dirty="0">
                <a:solidFill>
                  <a:srgbClr val="FF0000"/>
                </a:solidFill>
              </a:rPr>
              <a:t>).</a:t>
            </a:r>
          </a:p>
          <a:p>
            <a:endParaRPr lang="en-US" dirty="0"/>
          </a:p>
        </p:txBody>
      </p:sp>
    </p:spTree>
    <p:extLst>
      <p:ext uri="{BB962C8B-B14F-4D97-AF65-F5344CB8AC3E}">
        <p14:creationId xmlns:p14="http://schemas.microsoft.com/office/powerpoint/2010/main" val="18465302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80246A41-E114-A7C0-2C39-8D34BC3C6122}"/>
              </a:ext>
            </a:extLst>
          </p:cNvPr>
          <p:cNvPicPr>
            <a:picLocks noChangeAspect="1"/>
          </p:cNvPicPr>
          <p:nvPr/>
        </p:nvPicPr>
        <p:blipFill rotWithShape="1">
          <a:blip r:embed="rId2">
            <a:duotone>
              <a:schemeClr val="bg2">
                <a:shade val="45000"/>
                <a:satMod val="135000"/>
              </a:schemeClr>
              <a:prstClr val="white"/>
            </a:duotone>
            <a:alphaModFix amt="40000"/>
          </a:blip>
          <a:srcRect t="13453" b="1961"/>
          <a:stretch/>
        </p:blipFill>
        <p:spPr>
          <a:xfrm>
            <a:off x="20" y="10"/>
            <a:ext cx="12191980" cy="6857989"/>
          </a:xfrm>
          <a:prstGeom prst="rect">
            <a:avLst/>
          </a:prstGeom>
        </p:spPr>
      </p:pic>
      <p:sp>
        <p:nvSpPr>
          <p:cNvPr id="2" name="Title 1">
            <a:extLst>
              <a:ext uri="{FF2B5EF4-FFF2-40B4-BE49-F238E27FC236}">
                <a16:creationId xmlns:a16="http://schemas.microsoft.com/office/drawing/2014/main" id="{3C98EB97-0E2F-4355-A1ED-39F05206CEB3}"/>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BEB1EA-6B89-42E1-BE21-50B6F61C316A}"/>
              </a:ext>
            </a:extLst>
          </p:cNvPr>
          <p:cNvSpPr>
            <a:spLocks noGrp="1"/>
          </p:cNvSpPr>
          <p:nvPr>
            <p:ph idx="1"/>
          </p:nvPr>
        </p:nvSpPr>
        <p:spPr>
          <a:xfrm>
            <a:off x="1024128" y="2286000"/>
            <a:ext cx="9720073" cy="4023360"/>
          </a:xfrm>
        </p:spPr>
        <p:txBody>
          <a:bodyPr>
            <a:normAutofit/>
          </a:bodyPr>
          <a:lstStyle/>
          <a:p>
            <a:r>
              <a:rPr lang="en-US" dirty="0"/>
              <a:t>For example, assume the two assets are zero-coupon bonds with identical features and the same issuer. Both bonds mature on the same future date with a payoff of par and have the same risk of default between now and the maturity date.</a:t>
            </a:r>
          </a:p>
          <a:p>
            <a:r>
              <a:rPr lang="en-US" dirty="0"/>
              <a:t>1. Bond A has a price of EUR99 at time t = 0 (S</a:t>
            </a:r>
            <a:r>
              <a:rPr lang="en-US" baseline="-25000" dirty="0"/>
              <a:t>0</a:t>
            </a:r>
            <a:r>
              <a:rPr lang="en-US" dirty="0"/>
              <a:t>A = EUR99).</a:t>
            </a:r>
          </a:p>
          <a:p>
            <a:r>
              <a:rPr lang="en-US" dirty="0"/>
              <a:t>2. Bond B has a price of EUR99.15 at time t = 0 (S</a:t>
            </a:r>
            <a:r>
              <a:rPr lang="en-US" baseline="-25000" dirty="0"/>
              <a:t>0</a:t>
            </a:r>
            <a:r>
              <a:rPr lang="en-US" dirty="0"/>
              <a:t>B = EUR99.15).</a:t>
            </a:r>
          </a:p>
          <a:p>
            <a:r>
              <a:rPr lang="en-US" dirty="0"/>
              <a:t>3. Both bonds have an expected future price of EUR100 (S</a:t>
            </a:r>
            <a:r>
              <a:rPr lang="en-US" baseline="-25000" dirty="0"/>
              <a:t>T</a:t>
            </a:r>
            <a:r>
              <a:rPr lang="en-US" dirty="0"/>
              <a:t>A = S</a:t>
            </a:r>
            <a:r>
              <a:rPr lang="en-US" baseline="-25000" dirty="0"/>
              <a:t>T</a:t>
            </a:r>
            <a:r>
              <a:rPr lang="en-US" dirty="0"/>
              <a:t>B = EUR100).</a:t>
            </a:r>
          </a:p>
          <a:p>
            <a:endParaRPr lang="en-US" dirty="0"/>
          </a:p>
        </p:txBody>
      </p:sp>
    </p:spTree>
    <p:extLst>
      <p:ext uri="{BB962C8B-B14F-4D97-AF65-F5344CB8AC3E}">
        <p14:creationId xmlns:p14="http://schemas.microsoft.com/office/powerpoint/2010/main" val="7805982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ows of gold and silver bars">
            <a:extLst>
              <a:ext uri="{FF2B5EF4-FFF2-40B4-BE49-F238E27FC236}">
                <a16:creationId xmlns:a16="http://schemas.microsoft.com/office/drawing/2014/main" id="{2176E491-FBEF-32F2-144C-42219394E5C1}"/>
              </a:ext>
            </a:extLst>
          </p:cNvPr>
          <p:cNvPicPr>
            <a:picLocks noChangeAspect="1"/>
          </p:cNvPicPr>
          <p:nvPr/>
        </p:nvPicPr>
        <p:blipFill rotWithShape="1">
          <a:blip r:embed="rId2">
            <a:duotone>
              <a:schemeClr val="bg2">
                <a:shade val="45000"/>
                <a:satMod val="135000"/>
              </a:schemeClr>
              <a:prstClr val="white"/>
            </a:duotone>
            <a:alphaModFix amt="40000"/>
          </a:blip>
          <a:srcRect t="15084" b="9916"/>
          <a:stretch/>
        </p:blipFill>
        <p:spPr>
          <a:xfrm>
            <a:off x="20" y="10"/>
            <a:ext cx="12191980" cy="6857989"/>
          </a:xfrm>
          <a:prstGeom prst="rect">
            <a:avLst/>
          </a:prstGeom>
        </p:spPr>
      </p:pic>
      <p:sp>
        <p:nvSpPr>
          <p:cNvPr id="2" name="Title 1">
            <a:extLst>
              <a:ext uri="{FF2B5EF4-FFF2-40B4-BE49-F238E27FC236}">
                <a16:creationId xmlns:a16="http://schemas.microsoft.com/office/drawing/2014/main" id="{FF7726F5-B7FF-49D1-A4A7-EA5077664896}"/>
              </a:ext>
            </a:extLst>
          </p:cNvPr>
          <p:cNvSpPr>
            <a:spLocks noGrp="1"/>
          </p:cNvSpPr>
          <p:nvPr>
            <p:ph type="title"/>
          </p:nvPr>
        </p:nvSpPr>
        <p:spPr>
          <a:xfrm>
            <a:off x="1024128" y="585216"/>
            <a:ext cx="9720072" cy="1499616"/>
          </a:xfrm>
        </p:spPr>
        <p:txBody>
          <a:bodyPr>
            <a:normAutofit/>
          </a:bodyPr>
          <a:lstStyle/>
          <a:p>
            <a:r>
              <a:rPr lang="en-US" dirty="0"/>
              <a:t>arbitrage</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94A3E2-9BA3-4373-A5BA-36887C99E1AC}"/>
              </a:ext>
            </a:extLst>
          </p:cNvPr>
          <p:cNvSpPr>
            <a:spLocks noGrp="1"/>
          </p:cNvSpPr>
          <p:nvPr>
            <p:ph idx="1"/>
          </p:nvPr>
        </p:nvSpPr>
        <p:spPr>
          <a:xfrm>
            <a:off x="1024128" y="2286000"/>
            <a:ext cx="9720073" cy="4023360"/>
          </a:xfrm>
        </p:spPr>
        <p:txBody>
          <a:bodyPr>
            <a:normAutofit/>
          </a:bodyPr>
          <a:lstStyle/>
          <a:p>
            <a:r>
              <a:rPr lang="en-US" dirty="0"/>
              <a:t>In an earlier lesson, </a:t>
            </a:r>
            <a:r>
              <a:rPr lang="en-US" dirty="0" err="1"/>
              <a:t>Procam</a:t>
            </a:r>
            <a:r>
              <a:rPr lang="en-US" dirty="0"/>
              <a:t> Investments entered into a contract to buy 100 ounces of gold at an agreed-upon price of USD1,792.13 per ounce in three months. In this example, </a:t>
            </a:r>
            <a:r>
              <a:rPr lang="en-US" dirty="0" err="1"/>
              <a:t>Procam</a:t>
            </a:r>
            <a:r>
              <a:rPr lang="en-US" dirty="0"/>
              <a:t> does the opposite trade, given a discrepancy between spot and discounted known future gold prices. Assume that today’s spot gold price (S0) is USD1,770 per ounce, and the annualized risk-free interest rate (r) is 2%. For purposes of this example, we assume that </a:t>
            </a:r>
            <a:r>
              <a:rPr lang="en-US" dirty="0" err="1"/>
              <a:t>Procam</a:t>
            </a:r>
            <a:r>
              <a:rPr lang="en-US" dirty="0"/>
              <a:t> can borrow at the risk-free rate and gold may be stored at no cost.</a:t>
            </a:r>
          </a:p>
        </p:txBody>
      </p:sp>
    </p:spTree>
    <p:extLst>
      <p:ext uri="{BB962C8B-B14F-4D97-AF65-F5344CB8AC3E}">
        <p14:creationId xmlns:p14="http://schemas.microsoft.com/office/powerpoint/2010/main" val="24945672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BD54-41B6-4089-9808-D7F2EEE58929}"/>
              </a:ext>
            </a:extLst>
          </p:cNvPr>
          <p:cNvSpPr>
            <a:spLocks noGrp="1"/>
          </p:cNvSpPr>
          <p:nvPr>
            <p:ph type="title"/>
          </p:nvPr>
        </p:nvSpPr>
        <p:spPr>
          <a:xfrm>
            <a:off x="1024128" y="585216"/>
            <a:ext cx="8018272" cy="1499616"/>
          </a:xfrm>
        </p:spPr>
        <p:txBody>
          <a:bodyPr>
            <a:normAutofit/>
          </a:bodyPr>
          <a:lstStyle/>
          <a:p>
            <a:r>
              <a:rPr lang="en-US" dirty="0"/>
              <a:t>replication</a:t>
            </a:r>
          </a:p>
        </p:txBody>
      </p:sp>
      <p:sp>
        <p:nvSpPr>
          <p:cNvPr id="3" name="Content Placeholder 2">
            <a:extLst>
              <a:ext uri="{FF2B5EF4-FFF2-40B4-BE49-F238E27FC236}">
                <a16:creationId xmlns:a16="http://schemas.microsoft.com/office/drawing/2014/main" id="{F8BF5858-7ECF-4DEF-A1ED-58A1C163FC6A}"/>
              </a:ext>
            </a:extLst>
          </p:cNvPr>
          <p:cNvSpPr>
            <a:spLocks noGrp="1"/>
          </p:cNvSpPr>
          <p:nvPr>
            <p:ph idx="1"/>
          </p:nvPr>
        </p:nvSpPr>
        <p:spPr>
          <a:xfrm>
            <a:off x="1024128" y="2286000"/>
            <a:ext cx="8018271" cy="4023360"/>
          </a:xfrm>
        </p:spPr>
        <p:txBody>
          <a:bodyPr>
            <a:normAutofit/>
          </a:bodyPr>
          <a:lstStyle/>
          <a:p>
            <a:r>
              <a:rPr lang="en-US" dirty="0"/>
              <a:t>Replication is a strategy in which a derivative’s cash flow stream may be recreated using a combination of long or short positions in an underlying asset and borrowing or lending cash.</a:t>
            </a:r>
          </a:p>
          <a:p>
            <a:r>
              <a:rPr lang="en-US" dirty="0">
                <a:solidFill>
                  <a:srgbClr val="FF0000"/>
                </a:solidFill>
              </a:rPr>
              <a:t>L</a:t>
            </a:r>
            <a:r>
              <a:rPr lang="en-US" altLang="zh-CN" dirty="0">
                <a:solidFill>
                  <a:srgbClr val="FF0000"/>
                </a:solidFill>
              </a:rPr>
              <a:t>ong Forward</a:t>
            </a:r>
            <a:r>
              <a:rPr lang="en-US" altLang="zh-CN" dirty="0"/>
              <a:t>:</a:t>
            </a:r>
            <a:r>
              <a:rPr lang="en-US" dirty="0"/>
              <a:t> borrows at the risk-free rate, buys the underlying asset, and holds it until time T.</a:t>
            </a:r>
          </a:p>
          <a:p>
            <a:r>
              <a:rPr lang="en-US" dirty="0">
                <a:solidFill>
                  <a:srgbClr val="FF0000"/>
                </a:solidFill>
              </a:rPr>
              <a:t>Short Forward</a:t>
            </a:r>
            <a:r>
              <a:rPr lang="en-US" dirty="0"/>
              <a:t>: sells the underlying asset, lends at the risk-free rate ,</a:t>
            </a:r>
          </a:p>
          <a:p>
            <a:r>
              <a:rPr lang="en-US" dirty="0">
                <a:solidFill>
                  <a:srgbClr val="FF0000"/>
                </a:solidFill>
              </a:rPr>
              <a:t>Risk-Free</a:t>
            </a:r>
            <a:r>
              <a:rPr lang="en-US" dirty="0"/>
              <a:t> Trade Replication: Long Asset, Short Forward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26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C27-C186-4EE2-93E1-C5179FA07B7C}"/>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1232E056-4737-4F7C-A949-DB81F5A66918}"/>
              </a:ext>
            </a:extLst>
          </p:cNvPr>
          <p:cNvSpPr>
            <a:spLocks noGrp="1"/>
          </p:cNvSpPr>
          <p:nvPr>
            <p:ph idx="1"/>
          </p:nvPr>
        </p:nvSpPr>
        <p:spPr/>
        <p:txBody>
          <a:bodyPr>
            <a:normAutofit/>
          </a:bodyPr>
          <a:lstStyle/>
          <a:p>
            <a:r>
              <a:rPr lang="en-US" sz="2800" b="1" dirty="0">
                <a:solidFill>
                  <a:srgbClr val="FF0000"/>
                </a:solidFill>
              </a:rPr>
              <a:t>Characteristics:</a:t>
            </a:r>
            <a:endParaRPr lang="en-US" sz="2800" dirty="0"/>
          </a:p>
          <a:p>
            <a:r>
              <a:rPr lang="en-US" dirty="0"/>
              <a:t>Futures exchanges are </a:t>
            </a:r>
            <a:r>
              <a:rPr lang="en-US" dirty="0">
                <a:solidFill>
                  <a:srgbClr val="FF0000"/>
                </a:solidFill>
              </a:rPr>
              <a:t>highly regulated </a:t>
            </a:r>
            <a:r>
              <a:rPr lang="en-US" dirty="0"/>
              <a:t>at the national level in all countries.</a:t>
            </a:r>
          </a:p>
          <a:p>
            <a:r>
              <a:rPr lang="en-US" dirty="0"/>
              <a:t>By standardizing these contracts and creating an organized market with rules, regulations, and a central clearing facility, the futures markets offer an element of </a:t>
            </a:r>
            <a:r>
              <a:rPr lang="en-US" dirty="0">
                <a:solidFill>
                  <a:srgbClr val="FF0000"/>
                </a:solidFill>
              </a:rPr>
              <a:t>liquidity</a:t>
            </a:r>
            <a:r>
              <a:rPr lang="en-US" dirty="0"/>
              <a:t> and </a:t>
            </a:r>
            <a:r>
              <a:rPr lang="en-US" dirty="0">
                <a:solidFill>
                  <a:srgbClr val="FF0000"/>
                </a:solidFill>
              </a:rPr>
              <a:t>protection against loss by default.</a:t>
            </a:r>
          </a:p>
          <a:p>
            <a:r>
              <a:rPr lang="en-US" dirty="0"/>
              <a:t>An exchange may </a:t>
            </a:r>
            <a:r>
              <a:rPr lang="en-US" dirty="0">
                <a:solidFill>
                  <a:srgbClr val="FF0000"/>
                </a:solidFill>
              </a:rPr>
              <a:t>increase required margins </a:t>
            </a:r>
            <a:r>
              <a:rPr lang="en-US" dirty="0"/>
              <a:t>and/or </a:t>
            </a:r>
            <a:r>
              <a:rPr lang="en-US" dirty="0">
                <a:solidFill>
                  <a:srgbClr val="FF0000"/>
                </a:solidFill>
              </a:rPr>
              <a:t>make margin calls on an intraday basis.</a:t>
            </a:r>
          </a:p>
          <a:p>
            <a:r>
              <a:rPr lang="en-US" dirty="0"/>
              <a:t>Some futures contracts also </a:t>
            </a:r>
            <a:r>
              <a:rPr lang="en-US" dirty="0">
                <a:solidFill>
                  <a:srgbClr val="FF0000"/>
                </a:solidFill>
              </a:rPr>
              <a:t>limit daily price changes</a:t>
            </a:r>
            <a:r>
              <a:rPr lang="en-US" dirty="0"/>
              <a:t>. These rules, called price limits, establish a band relative to the previous day’s settlement price within which all trades must occur. </a:t>
            </a:r>
          </a:p>
          <a:p>
            <a:endParaRPr lang="en-US" dirty="0">
              <a:solidFill>
                <a:srgbClr val="FF0000"/>
              </a:solidFill>
            </a:endParaRPr>
          </a:p>
          <a:p>
            <a:endParaRPr lang="en-US" dirty="0"/>
          </a:p>
        </p:txBody>
      </p:sp>
    </p:spTree>
    <p:extLst>
      <p:ext uri="{BB962C8B-B14F-4D97-AF65-F5344CB8AC3E}">
        <p14:creationId xmlns:p14="http://schemas.microsoft.com/office/powerpoint/2010/main" val="335840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sz="2400" dirty="0"/>
              <a:t>Futures contracts specify whether </a:t>
            </a:r>
            <a:r>
              <a:rPr lang="en" altLang="zh-CN" sz="2400" dirty="0">
                <a:solidFill>
                  <a:srgbClr val="FF0000"/>
                </a:solidFill>
              </a:rPr>
              <a:t>physical delivery of an underlying or cash settlement </a:t>
            </a:r>
            <a:r>
              <a:rPr lang="en" altLang="zh-CN" sz="2400" dirty="0"/>
              <a:t>occurs at expiration. </a:t>
            </a:r>
          </a:p>
          <a:p>
            <a:pPr lvl="1"/>
            <a:r>
              <a:rPr lang="en-US" sz="2400" dirty="0"/>
              <a:t>At any given time, the number of outstanding contracts is called the </a:t>
            </a:r>
            <a:r>
              <a:rPr lang="en-US" sz="2400" dirty="0">
                <a:solidFill>
                  <a:srgbClr val="FF0000"/>
                </a:solidFill>
              </a:rPr>
              <a:t>open interest</a:t>
            </a:r>
            <a:r>
              <a:rPr lang="en-US" sz="2400" dirty="0"/>
              <a:t>.</a:t>
            </a:r>
          </a:p>
          <a:p>
            <a:pPr lvl="1"/>
            <a:r>
              <a:rPr lang="en-US" sz="2400" i="1" dirty="0"/>
              <a:t>The </a:t>
            </a:r>
            <a:r>
              <a:rPr lang="en-US" sz="2400" i="1" dirty="0">
                <a:solidFill>
                  <a:srgbClr val="FF0000"/>
                </a:solidFill>
              </a:rPr>
              <a:t>futures price converges to the spot price </a:t>
            </a:r>
            <a:r>
              <a:rPr lang="en-US" sz="2400"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800" dirty="0"/>
              <a:t>Futures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a:bodyPr>
          <a:lstStyle/>
          <a:p>
            <a:r>
              <a:rPr lang="en-US" altLang="zh-CN" sz="4800" dirty="0">
                <a:solidFill>
                  <a:srgbClr val="FFFFFF"/>
                </a:solidFill>
              </a:rPr>
              <a:t>example</a:t>
            </a:r>
            <a:endParaRPr kumimoji="1" lang="zh-CN" altLang="en-US" sz="4800" dirty="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dirty="0">
                <a:solidFill>
                  <a:srgbClr val="FFFFFF"/>
                </a:solidFill>
              </a:rPr>
              <a:t>Procam purchases a futures contract [</a:t>
            </a:r>
            <a:r>
              <a:rPr lang="en" altLang="zh-CN" i="1" dirty="0">
                <a:solidFill>
                  <a:srgbClr val="FFFFFF"/>
                </a:solidFill>
              </a:rPr>
              <a:t>f</a:t>
            </a:r>
            <a:r>
              <a:rPr lang="en" altLang="zh-CN" dirty="0">
                <a:solidFill>
                  <a:srgbClr val="FFFFFF"/>
                </a:solidFill>
              </a:rPr>
              <a:t>0(</a:t>
            </a:r>
            <a:r>
              <a:rPr lang="en" altLang="zh-CN" i="1" dirty="0">
                <a:solidFill>
                  <a:srgbClr val="FFFFFF"/>
                </a:solidFill>
              </a:rPr>
              <a:t>T</a:t>
            </a:r>
            <a:r>
              <a:rPr lang="en" altLang="zh-CN" dirty="0">
                <a:solidFill>
                  <a:srgbClr val="FFFFFF"/>
                </a:solidFill>
              </a:rPr>
              <a:t>) = $1,792.13] on the exchange via a financial intermediary. </a:t>
            </a:r>
          </a:p>
          <a:p>
            <a:endParaRPr lang="en" altLang="zh-CN" dirty="0">
              <a:solidFill>
                <a:srgbClr val="FFFFFF"/>
              </a:solidFill>
            </a:endParaRPr>
          </a:p>
          <a:p>
            <a:endParaRPr lang="en-US" dirty="0">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5468548" y="610453"/>
            <a:ext cx="6723452" cy="5647699"/>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62962317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Futures contract purchaser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Futures contract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futures contract purchaser and a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1596193847"/>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Must make a margin deposit at contract initiation and maintain a minimum balance until maturity</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Receives a margin account deposit if the futures price increases on any trading day</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positive payoff if the spot price </a:t>
                      </a:r>
                      <a:r>
                        <a:rPr lang="en-US" sz="1800" b="0" i="1" u="none" strike="noStrike" kern="1200" baseline="0" dirty="0">
                          <a:solidFill>
                            <a:schemeClr val="dk1"/>
                          </a:solidFill>
                          <a:latin typeface="+mn-lt"/>
                          <a:ea typeface="+mn-ea"/>
                          <a:cs typeface="+mn-cs"/>
                        </a:rPr>
                        <a:t>ST </a:t>
                      </a:r>
                      <a:r>
                        <a:rPr lang="en-US" sz="1800" b="0" i="0" u="none" strike="noStrike" kern="1200" baseline="0" dirty="0">
                          <a:solidFill>
                            <a:schemeClr val="dk1"/>
                          </a:solidFill>
                          <a:latin typeface="+mn-lt"/>
                          <a:ea typeface="+mn-ea"/>
                          <a:cs typeface="+mn-cs"/>
                        </a:rPr>
                        <a:t>is below the futures price, </a:t>
                      </a:r>
                      <a:r>
                        <a:rPr lang="en-US" sz="1800" b="0" i="1" u="none" strike="noStrike" kern="1200" baseline="0" dirty="0">
                          <a:solidFill>
                            <a:schemeClr val="dk1"/>
                          </a:solidFill>
                          <a:latin typeface="+mn-lt"/>
                          <a:ea typeface="+mn-ea"/>
                          <a:cs typeface="+mn-cs"/>
                        </a:rPr>
                        <a:t>f</a:t>
                      </a:r>
                      <a:r>
                        <a:rPr lang="en-US" sz="1800" b="0" i="0" u="none" strike="noStrike" kern="1200" baseline="0" dirty="0">
                          <a:solidFill>
                            <a:schemeClr val="dk1"/>
                          </a:solidFill>
                          <a:latin typeface="+mn-lt"/>
                          <a:ea typeface="+mn-ea"/>
                          <a:cs typeface="+mn-cs"/>
                        </a:rPr>
                        <a:t>0(</a:t>
                      </a:r>
                      <a:r>
                        <a:rPr lang="en-US" sz="1800" b="0" i="1" u="none" strike="noStrike" kern="1200" baseline="0" dirty="0">
                          <a:solidFill>
                            <a:schemeClr val="dk1"/>
                          </a:solidFill>
                          <a:latin typeface="+mn-lt"/>
                          <a:ea typeface="+mn-ea"/>
                          <a:cs typeface="+mn-cs"/>
                        </a:rPr>
                        <a:t>T)</a:t>
                      </a:r>
                      <a:r>
                        <a:rPr lang="en-US" sz="1800" b="0" i="0" u="none" strike="noStrike" kern="1200" baseline="0" dirty="0">
                          <a:solidFill>
                            <a:schemeClr val="dk1"/>
                          </a:solidFill>
                          <a:latin typeface="+mn-lt"/>
                          <a:ea typeface="+mn-ea"/>
                          <a:cs typeface="+mn-cs"/>
                        </a:rPr>
                        <a:t>, at maturity</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499424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sz="4800" dirty="0"/>
              <a:t>Derivatives</a:t>
            </a:r>
            <a:endParaRPr lang="en-US" sz="4800" dirty="0"/>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US" sz="2400" b="1" dirty="0">
                <a:solidFill>
                  <a:srgbClr val="FF0000"/>
                </a:solidFill>
              </a:rPr>
              <a:t>TYPES OF DERIVATIVES</a:t>
            </a:r>
            <a:endParaRPr lang="en" altLang="zh-CN" b="1" dirty="0">
              <a:solidFill>
                <a:srgbClr val="FF0000"/>
              </a:solidFill>
            </a:endParaRPr>
          </a:p>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5620511"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800" dirty="0"/>
              <a:t>Forward commitments</a:t>
            </a:r>
          </a:p>
          <a:p>
            <a:pPr lvl="1"/>
            <a:r>
              <a:rPr lang="en-US" sz="2800" dirty="0"/>
              <a:t>Forward</a:t>
            </a:r>
          </a:p>
          <a:p>
            <a:pPr lvl="1"/>
            <a:r>
              <a:rPr lang="en-US" sz="2800" dirty="0"/>
              <a:t>Futures</a:t>
            </a:r>
          </a:p>
          <a:p>
            <a:pPr lvl="1"/>
            <a:r>
              <a:rPr lang="en-US" sz="2800" u="sng" dirty="0">
                <a:solidFill>
                  <a:srgbClr val="FF0000"/>
                </a:solidFill>
              </a:rPr>
              <a:t>Swap</a:t>
            </a:r>
          </a:p>
          <a:p>
            <a:r>
              <a:rPr lang="en-US" sz="2800" dirty="0"/>
              <a:t>Contingent claims</a:t>
            </a:r>
          </a:p>
          <a:p>
            <a:pPr lvl="1"/>
            <a:r>
              <a:rPr lang="en-US" sz="2800" dirty="0"/>
              <a:t>Option</a:t>
            </a:r>
          </a:p>
          <a:p>
            <a:pPr lvl="1"/>
            <a:r>
              <a:rPr lang="en-US" sz="28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sz="2400" dirty="0"/>
              <a:t>Definition: A swap is a firm commitment under which two counterparties </a:t>
            </a:r>
            <a:r>
              <a:rPr lang="en-US" sz="2400" dirty="0">
                <a:solidFill>
                  <a:srgbClr val="FF0000"/>
                </a:solidFill>
              </a:rPr>
              <a:t>exchange a series of cash flows </a:t>
            </a:r>
            <a:r>
              <a:rPr lang="en-US" sz="2400" dirty="0"/>
              <a:t>in the future. One set of cash flows is typically </a:t>
            </a:r>
            <a:r>
              <a:rPr lang="en-US" sz="2400" dirty="0">
                <a:solidFill>
                  <a:srgbClr val="FF0000"/>
                </a:solidFill>
              </a:rPr>
              <a:t>variable, or floating</a:t>
            </a:r>
            <a:r>
              <a:rPr lang="en-US" sz="2400" dirty="0"/>
              <a:t>, and determined by a market reference rate that resets each period. The other cash flow stream is usually </a:t>
            </a:r>
            <a:r>
              <a:rPr lang="en-US" sz="2400" dirty="0">
                <a:solidFill>
                  <a:srgbClr val="FF0000"/>
                </a:solidFill>
              </a:rPr>
              <a:t>fixed or may vary based on a different underlying asset or rate</a:t>
            </a:r>
            <a:r>
              <a:rPr lang="en-US" sz="2400"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400" dirty="0"/>
              <a:t>Plain vanilla swap: the most common swap is the </a:t>
            </a:r>
            <a:r>
              <a:rPr lang="en-US" sz="2400" b="1" dirty="0"/>
              <a:t>fixed- for- floating interest rate swap</a:t>
            </a:r>
            <a:r>
              <a:rPr lang="en-US" sz="24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1854770" y="3429000"/>
            <a:ext cx="8482460" cy="2133732"/>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50718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2400" dirty="0"/>
              <a:t>Counterparties usually exchange a net payment on fixed- and floating-rate payments</a:t>
            </a:r>
          </a:p>
          <a:p>
            <a:endParaRPr lang="en-US" sz="1600" dirty="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sz="4800" dirty="0"/>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sz="4800" dirty="0"/>
              <a:t>Swap</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lnSpcReduction="10000"/>
          </a:bodyPr>
          <a:lstStyle/>
          <a:p>
            <a:r>
              <a:rPr lang="en-US" sz="2400" b="1" dirty="0"/>
              <a:t>Characteristics</a:t>
            </a:r>
          </a:p>
          <a:p>
            <a:pPr lvl="1"/>
            <a:r>
              <a:rPr lang="en-US" sz="2400" dirty="0"/>
              <a:t>A swap is more or less just </a:t>
            </a:r>
            <a:r>
              <a:rPr lang="en-US" sz="2400" dirty="0">
                <a:solidFill>
                  <a:srgbClr val="FF0000"/>
                </a:solidFill>
              </a:rPr>
              <a:t>a series of forwards.</a:t>
            </a:r>
          </a:p>
          <a:p>
            <a:pPr lvl="1"/>
            <a:r>
              <a:rPr lang="en-US" sz="2400" dirty="0"/>
              <a:t>A swap is a bit more like a forward contract than a futures contract in that it is an </a:t>
            </a:r>
            <a:r>
              <a:rPr lang="en-US" sz="2400" dirty="0">
                <a:solidFill>
                  <a:srgbClr val="FF0000"/>
                </a:solidFill>
              </a:rPr>
              <a:t>OTC</a:t>
            </a:r>
            <a:r>
              <a:rPr lang="en-US" sz="2400" dirty="0"/>
              <a:t> contract, so it is privately negotiated and subject to default. </a:t>
            </a:r>
          </a:p>
          <a:p>
            <a:pPr lvl="1"/>
            <a:r>
              <a:rPr lang="en-US" sz="2400" dirty="0"/>
              <a:t>The party </a:t>
            </a:r>
            <a:r>
              <a:rPr lang="en-US" sz="2400" dirty="0">
                <a:solidFill>
                  <a:srgbClr val="FF0000"/>
                </a:solidFill>
              </a:rPr>
              <a:t>owing the lesser amount cannot default </a:t>
            </a:r>
            <a:r>
              <a:rPr lang="en-US" sz="2400" dirty="0"/>
              <a:t>to the party owing the greater amount.</a:t>
            </a:r>
          </a:p>
          <a:p>
            <a:pPr lvl="1"/>
            <a:r>
              <a:rPr lang="en-US" sz="2400" dirty="0"/>
              <a:t>As with futures and forwards, </a:t>
            </a:r>
            <a:r>
              <a:rPr lang="en-US" sz="2400" dirty="0">
                <a:solidFill>
                  <a:srgbClr val="FF0000"/>
                </a:solidFill>
              </a:rPr>
              <a:t>no money changes hands at the start</a:t>
            </a:r>
            <a:r>
              <a:rPr lang="en-US" sz="2400" dirty="0"/>
              <a:t>; thus, the value of a swap when </a:t>
            </a:r>
            <a:r>
              <a:rPr lang="en-US" sz="2400" dirty="0">
                <a:solidFill>
                  <a:srgbClr val="FF0000"/>
                </a:solidFill>
              </a:rPr>
              <a:t>initiated must be zero</a:t>
            </a:r>
            <a:r>
              <a:rPr lang="en-US" sz="2400" dirty="0"/>
              <a:t>.</a:t>
            </a:r>
          </a:p>
          <a:p>
            <a:pPr lvl="1"/>
            <a:r>
              <a:rPr lang="en-US" sz="2400" dirty="0"/>
              <a:t>The notional amount of a swap is </a:t>
            </a:r>
            <a:r>
              <a:rPr lang="en-US" sz="2400" dirty="0">
                <a:solidFill>
                  <a:srgbClr val="FF0000"/>
                </a:solidFill>
              </a:rPr>
              <a:t>not typically exchanged</a:t>
            </a:r>
            <a:r>
              <a:rPr lang="en-US" sz="2400"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2000" dirty="0"/>
              <a:t>1.Which of the following characterizes forward contracts and swaps but not futures?</a:t>
            </a:r>
          </a:p>
          <a:p>
            <a:pPr marL="128016" lvl="1" indent="0">
              <a:lnSpc>
                <a:spcPct val="110000"/>
              </a:lnSpc>
              <a:buNone/>
            </a:pPr>
            <a:r>
              <a:rPr lang="en-US" altLang="zh-CN" sz="2000" b="1" dirty="0"/>
              <a:t>A They are customized.</a:t>
            </a:r>
          </a:p>
          <a:p>
            <a:pPr marL="128016" lvl="1" indent="0">
              <a:lnSpc>
                <a:spcPct val="110000"/>
              </a:lnSpc>
              <a:buNone/>
            </a:pPr>
            <a:r>
              <a:rPr lang="en-US" altLang="zh-CN" sz="2000" b="1" dirty="0"/>
              <a:t>B They are subject to daily price limits.</a:t>
            </a:r>
          </a:p>
          <a:p>
            <a:pPr marL="128016" lvl="1" indent="0">
              <a:lnSpc>
                <a:spcPct val="110000"/>
              </a:lnSpc>
              <a:buNone/>
            </a:pPr>
            <a:r>
              <a:rPr lang="en-US" altLang="zh-CN" sz="2000" b="1" dirty="0"/>
              <a:t>C Their payoffs are received on a daily basis.</a:t>
            </a:r>
          </a:p>
          <a:p>
            <a:pPr marL="0" indent="0">
              <a:lnSpc>
                <a:spcPct val="110000"/>
              </a:lnSpc>
              <a:buNone/>
            </a:pPr>
            <a:r>
              <a:rPr lang="en-US" altLang="zh-CN" sz="2000" dirty="0"/>
              <a:t>2.Which of the following distinguishes forwards from swaps?</a:t>
            </a:r>
          </a:p>
          <a:p>
            <a:pPr marL="128016" lvl="1" indent="0">
              <a:lnSpc>
                <a:spcPct val="110000"/>
              </a:lnSpc>
              <a:buNone/>
            </a:pPr>
            <a:r>
              <a:rPr lang="en-US" altLang="zh-CN" sz="2000" b="1" dirty="0"/>
              <a:t>A Forwards are OTC instruments, whereas swaps are exchange traded.</a:t>
            </a:r>
          </a:p>
          <a:p>
            <a:pPr marL="128016" lvl="1" indent="0">
              <a:lnSpc>
                <a:spcPct val="110000"/>
              </a:lnSpc>
              <a:buNone/>
            </a:pPr>
            <a:r>
              <a:rPr lang="en-US" altLang="zh-CN" sz="2000" b="1" dirty="0"/>
              <a:t>B Forwards are regulated as futures, whereas swaps are regulated as securities.</a:t>
            </a:r>
          </a:p>
          <a:p>
            <a:pPr marL="128016" lvl="1" indent="0">
              <a:lnSpc>
                <a:spcPct val="110000"/>
              </a:lnSpc>
              <a:buNone/>
            </a:pPr>
            <a:r>
              <a:rPr lang="en-US" altLang="zh-CN" sz="2000" b="1" dirty="0"/>
              <a:t>C Swaps have multiple payments, whereas forwards have only a single payment.</a:t>
            </a:r>
            <a:endParaRPr lang="en-US" sz="2000" b="1" dirty="0"/>
          </a:p>
        </p:txBody>
      </p:sp>
    </p:spTree>
    <p:extLst>
      <p:ext uri="{BB962C8B-B14F-4D97-AF65-F5344CB8AC3E}">
        <p14:creationId xmlns:p14="http://schemas.microsoft.com/office/powerpoint/2010/main" val="9147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29959668"/>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Fixed rate payer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Floating rate payer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fixed rate payer and a floating rate payer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2109250070"/>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Makes a payment each interest period</a:t>
                      </a:r>
                    </a:p>
                    <a:p>
                      <a:r>
                        <a:rPr lang="en-US" sz="1800" b="0" i="0" u="none" strike="noStrike" kern="1200" baseline="0" dirty="0">
                          <a:solidFill>
                            <a:schemeClr val="lt1"/>
                          </a:solidFill>
                          <a:latin typeface="+mn-lt"/>
                          <a:ea typeface="+mn-ea"/>
                          <a:cs typeface="+mn-cs"/>
                        </a:rPr>
                        <a:t>based on a market reference rate</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May face a positive or a negative mark</a:t>
                      </a:r>
                    </a:p>
                    <a:p>
                      <a:r>
                        <a:rPr lang="en-US" sz="1800" b="0" i="0" u="none" strike="noStrike" kern="1200" baseline="0" dirty="0">
                          <a:solidFill>
                            <a:schemeClr val="dk1"/>
                          </a:solidFill>
                          <a:latin typeface="+mn-lt"/>
                          <a:ea typeface="+mn-ea"/>
                          <a:cs typeface="+mn-cs"/>
                        </a:rPr>
                        <a:t>to market over the life of an interest rate</a:t>
                      </a:r>
                    </a:p>
                    <a:p>
                      <a:r>
                        <a:rPr lang="en-US" sz="1800" b="0" i="0" u="none" strike="noStrike" kern="1200" baseline="0" dirty="0">
                          <a:solidFill>
                            <a:schemeClr val="dk1"/>
                          </a:solidFill>
                          <a:latin typeface="+mn-lt"/>
                          <a:ea typeface="+mn-ea"/>
                          <a:cs typeface="+mn-cs"/>
                        </a:rPr>
                        <a:t>swap contract</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Receives a net payment on the swap</a:t>
                      </a:r>
                    </a:p>
                    <a:p>
                      <a:r>
                        <a:rPr lang="en-US" sz="1800" b="0" i="0" u="none" strike="noStrike" kern="1200" baseline="0" dirty="0">
                          <a:solidFill>
                            <a:schemeClr val="dk1"/>
                          </a:solidFill>
                          <a:latin typeface="+mn-lt"/>
                          <a:ea typeface="+mn-ea"/>
                          <a:cs typeface="+mn-cs"/>
                        </a:rPr>
                        <a:t>for any interest period for which the</a:t>
                      </a:r>
                    </a:p>
                    <a:p>
                      <a:r>
                        <a:rPr lang="en-US" sz="1800" b="0" i="0" u="none" strike="noStrike" kern="1200" baseline="0" dirty="0">
                          <a:solidFill>
                            <a:schemeClr val="dk1"/>
                          </a:solidFill>
                          <a:latin typeface="+mn-lt"/>
                          <a:ea typeface="+mn-ea"/>
                          <a:cs typeface="+mn-cs"/>
                        </a:rPr>
                        <a:t>market reference rate exceeds the fixed</a:t>
                      </a:r>
                    </a:p>
                    <a:p>
                      <a:r>
                        <a:rPr lang="en-US" sz="1800" b="0" i="0" u="none" strike="noStrike" kern="1200" baseline="0" dirty="0">
                          <a:solidFill>
                            <a:schemeClr val="dk1"/>
                          </a:solidFill>
                          <a:latin typeface="+mn-lt"/>
                          <a:ea typeface="+mn-ea"/>
                          <a:cs typeface="+mn-cs"/>
                        </a:rPr>
                        <a:t>rate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70525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dirty="0">
                <a:solidFill>
                  <a:schemeClr val="tx1"/>
                </a:solidFill>
              </a:rPr>
              <a:t>L</a:t>
            </a:r>
            <a:r>
              <a:rPr lang="en-US" altLang="zh-CN" dirty="0">
                <a:solidFill>
                  <a:schemeClr val="tx1"/>
                </a:solidFill>
              </a:rPr>
              <a:t>ong</a:t>
            </a:r>
            <a:r>
              <a:rPr lang="zh-CN" altLang="en-US" dirty="0">
                <a:solidFill>
                  <a:schemeClr val="tx1"/>
                </a:solidFill>
              </a:rPr>
              <a:t>：花钱获得一个权力</a:t>
            </a:r>
            <a:endParaRPr lang="en-US" altLang="zh-CN" dirty="0">
              <a:solidFill>
                <a:schemeClr val="tx1"/>
              </a:solidFill>
            </a:endParaRPr>
          </a:p>
          <a:p>
            <a:r>
              <a:rPr lang="en-US" dirty="0">
                <a:solidFill>
                  <a:schemeClr val="tx1"/>
                </a:solidFill>
              </a:rPr>
              <a:t>S</a:t>
            </a:r>
            <a:r>
              <a:rPr lang="en-US" altLang="zh-CN" dirty="0">
                <a:solidFill>
                  <a:schemeClr val="tx1"/>
                </a:solidFill>
              </a:rPr>
              <a:t>hort</a:t>
            </a:r>
            <a:r>
              <a:rPr lang="zh-CN" altLang="en-US" dirty="0">
                <a:solidFill>
                  <a:schemeClr val="tx1"/>
                </a:solidFill>
              </a:rPr>
              <a:t>：收钱卖出一个权力</a:t>
            </a:r>
            <a:endParaRPr lang="en-US" altLang="zh-CN" dirty="0">
              <a:solidFill>
                <a:schemeClr val="tx1"/>
              </a:solidFill>
            </a:endParaRPr>
          </a:p>
          <a:p>
            <a:r>
              <a:rPr lang="en-US" dirty="0"/>
              <a:t>Call option: The right to buy an underlying.</a:t>
            </a:r>
            <a:endParaRPr lang="en-US" dirty="0">
              <a:solidFill>
                <a:schemeClr val="tx1"/>
              </a:solidFill>
            </a:endParaRPr>
          </a:p>
          <a:p>
            <a:r>
              <a:rPr lang="en-US" dirty="0"/>
              <a:t>Long</a:t>
            </a:r>
            <a:r>
              <a:rPr lang="zh-CN" altLang="en-US" dirty="0"/>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sz="3200" dirty="0"/>
              <a:t>The right to exercise in the future has a value that is paid upfront to the option seller in the form of an </a:t>
            </a:r>
            <a:r>
              <a:rPr lang="en-US" altLang="zh-CN" sz="3200" dirty="0">
                <a:solidFill>
                  <a:srgbClr val="FF0000"/>
                </a:solidFill>
              </a:rPr>
              <a:t>option premium</a:t>
            </a:r>
            <a:r>
              <a:rPr lang="en-US" altLang="zh-CN" sz="3200" dirty="0"/>
              <a:t>.</a:t>
            </a:r>
          </a:p>
          <a:p>
            <a:r>
              <a:rPr lang="en-US" altLang="zh-CN" sz="3200" dirty="0"/>
              <a:t>The pre-agreed execution price is called the </a:t>
            </a:r>
            <a:r>
              <a:rPr lang="en-US" altLang="zh-CN" sz="3200" dirty="0">
                <a:solidFill>
                  <a:srgbClr val="FF0000"/>
                </a:solidFill>
              </a:rPr>
              <a:t>exercise price </a:t>
            </a:r>
            <a:r>
              <a:rPr lang="en-US" altLang="zh-CN" sz="3200"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8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921830" cy="3370518"/>
          </a:xfrm>
          <a:prstGeom prst="rect">
            <a:avLst/>
          </a:prstGeom>
        </p:spPr>
      </p:pic>
      <p:sp>
        <p:nvSpPr>
          <p:cNvPr id="4" name="TextBox 3">
            <a:extLst>
              <a:ext uri="{FF2B5EF4-FFF2-40B4-BE49-F238E27FC236}">
                <a16:creationId xmlns:a16="http://schemas.microsoft.com/office/drawing/2014/main" id="{FD534992-58C9-478B-8E53-DE8B281C4F1B}"/>
              </a:ext>
            </a:extLst>
          </p:cNvPr>
          <p:cNvSpPr txBox="1"/>
          <p:nvPr/>
        </p:nvSpPr>
        <p:spPr>
          <a:xfrm>
            <a:off x="6164909" y="2235824"/>
            <a:ext cx="4418893" cy="430887"/>
          </a:xfrm>
          <a:prstGeom prst="rect">
            <a:avLst/>
          </a:prstGeom>
          <a:noFill/>
        </p:spPr>
        <p:txBody>
          <a:bodyPr wrap="square" rtlCol="0">
            <a:spAutoFit/>
          </a:bodyPr>
          <a:lstStyle/>
          <a:p>
            <a:r>
              <a:rPr lang="en-US" sz="2200" dirty="0"/>
              <a:t>Payoff and profit of short call</a:t>
            </a:r>
          </a:p>
        </p:txBody>
      </p:sp>
      <p:pic>
        <p:nvPicPr>
          <p:cNvPr id="7" name="Picture 6">
            <a:extLst>
              <a:ext uri="{FF2B5EF4-FFF2-40B4-BE49-F238E27FC236}">
                <a16:creationId xmlns:a16="http://schemas.microsoft.com/office/drawing/2014/main" id="{4DFA3677-964A-4909-9769-A90922181EF0}"/>
              </a:ext>
            </a:extLst>
          </p:cNvPr>
          <p:cNvPicPr>
            <a:picLocks noChangeAspect="1"/>
          </p:cNvPicPr>
          <p:nvPr/>
        </p:nvPicPr>
        <p:blipFill>
          <a:blip r:embed="rId3"/>
          <a:stretch>
            <a:fillRect/>
          </a:stretch>
        </p:blipFill>
        <p:spPr>
          <a:xfrm>
            <a:off x="6164910" y="2982277"/>
            <a:ext cx="4079470" cy="3426307"/>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fontScale="90000"/>
          </a:bodyPr>
          <a:lstStyle/>
          <a:p>
            <a:br>
              <a:rPr lang="en-US" sz="3500" dirty="0"/>
            </a:br>
            <a:r>
              <a:rPr lang="en-US" sz="53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8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sz="2400" dirty="0"/>
              <a:t>Characteristics</a:t>
            </a:r>
            <a:r>
              <a:rPr lang="zh-CN" altLang="en-US" sz="2400" dirty="0"/>
              <a:t>：</a:t>
            </a:r>
            <a:endParaRPr lang="en-US" sz="2400" dirty="0"/>
          </a:p>
          <a:p>
            <a:pPr lvl="1"/>
            <a:r>
              <a:rPr lang="en-US" sz="2000" dirty="0"/>
              <a:t>Options that can be exercised early are referred to as </a:t>
            </a:r>
            <a:r>
              <a:rPr lang="en-US" sz="2000" dirty="0">
                <a:solidFill>
                  <a:srgbClr val="FF0000"/>
                </a:solidFill>
              </a:rPr>
              <a:t>American- style</a:t>
            </a:r>
            <a:r>
              <a:rPr lang="en-US" sz="2000" dirty="0"/>
              <a:t>.</a:t>
            </a:r>
          </a:p>
          <a:p>
            <a:pPr lvl="1"/>
            <a:r>
              <a:rPr lang="en-US" sz="2000" dirty="0"/>
              <a:t>Options that can be exercised only at expiration are referred to as </a:t>
            </a:r>
            <a:r>
              <a:rPr lang="en-US" sz="2000" dirty="0">
                <a:solidFill>
                  <a:srgbClr val="FF0000"/>
                </a:solidFill>
              </a:rPr>
              <a:t>European- style</a:t>
            </a:r>
            <a:r>
              <a:rPr lang="en-US" sz="2000" dirty="0"/>
              <a:t>.</a:t>
            </a:r>
          </a:p>
          <a:p>
            <a:pPr lvl="1"/>
            <a:r>
              <a:rPr lang="en-US" sz="2000" dirty="0"/>
              <a:t>Thus, </a:t>
            </a:r>
            <a:r>
              <a:rPr lang="en-US" sz="2000" dirty="0">
                <a:solidFill>
                  <a:srgbClr val="FF0000"/>
                </a:solidFill>
              </a:rPr>
              <a:t>only the short can default</a:t>
            </a:r>
            <a:r>
              <a:rPr lang="en-US" sz="2000" dirty="0"/>
              <a:t>, which would occur if the long exercises the option and the short fails to do what it is supposed to do.</a:t>
            </a:r>
          </a:p>
          <a:p>
            <a:pPr lvl="1"/>
            <a:r>
              <a:rPr lang="en-US" altLang="zh-CN" sz="2000" dirty="0"/>
              <a:t>This asymmetric payoff profile is a common feature of contingent claims, which are sometimes referred to as </a:t>
            </a:r>
            <a:r>
              <a:rPr lang="en-US" altLang="zh-CN" sz="2000" dirty="0">
                <a:solidFill>
                  <a:srgbClr val="FF0000"/>
                </a:solidFill>
              </a:rPr>
              <a:t>non-linear derivatives</a:t>
            </a:r>
            <a:r>
              <a:rPr lang="en-US" altLang="zh-CN" sz="2000" dirty="0"/>
              <a:t>.</a:t>
            </a:r>
          </a:p>
          <a:p>
            <a:pPr lvl="1"/>
            <a:r>
              <a:rPr lang="en-US" sz="2000" dirty="0"/>
              <a:t>An option’s value is primarily made up of two distinct parts: its </a:t>
            </a:r>
            <a:r>
              <a:rPr lang="en-US" sz="2000" dirty="0">
                <a:solidFill>
                  <a:srgbClr val="FF0000"/>
                </a:solidFill>
              </a:rPr>
              <a:t>intrinsic value and time value.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800" dirty="0"/>
              <a:t>Option</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4216510889"/>
              </p:ext>
            </p:extLst>
          </p:nvPr>
        </p:nvGraphicFramePr>
        <p:xfrm>
          <a:off x="1023938" y="2286000"/>
          <a:ext cx="9933624" cy="1499616"/>
        </p:xfrm>
        <a:graphic>
          <a:graphicData uri="http://schemas.openxmlformats.org/drawingml/2006/table">
            <a:tbl>
              <a:tblPr firstRow="1" bandRow="1">
                <a:tableStyleId>{5C22544A-7EE6-4342-B048-85BDC9FD1C3A}</a:tableStyleId>
              </a:tblPr>
              <a:tblGrid>
                <a:gridCol w="2483406">
                  <a:extLst>
                    <a:ext uri="{9D8B030D-6E8A-4147-A177-3AD203B41FA5}">
                      <a16:colId xmlns:a16="http://schemas.microsoft.com/office/drawing/2014/main" val="3387439509"/>
                    </a:ext>
                  </a:extLst>
                </a:gridCol>
                <a:gridCol w="2483406">
                  <a:extLst>
                    <a:ext uri="{9D8B030D-6E8A-4147-A177-3AD203B41FA5}">
                      <a16:colId xmlns:a16="http://schemas.microsoft.com/office/drawing/2014/main" val="101453196"/>
                    </a:ext>
                  </a:extLst>
                </a:gridCol>
                <a:gridCol w="2483406">
                  <a:extLst>
                    <a:ext uri="{9D8B030D-6E8A-4147-A177-3AD203B41FA5}">
                      <a16:colId xmlns:a16="http://schemas.microsoft.com/office/drawing/2014/main" val="1958576296"/>
                    </a:ext>
                  </a:extLst>
                </a:gridCol>
                <a:gridCol w="2483406">
                  <a:extLst>
                    <a:ext uri="{9D8B030D-6E8A-4147-A177-3AD203B41FA5}">
                      <a16:colId xmlns:a16="http://schemas.microsoft.com/office/drawing/2014/main" val="2684007679"/>
                    </a:ext>
                  </a:extLst>
                </a:gridCol>
              </a:tblGrid>
              <a:tr h="499872">
                <a:tc>
                  <a:txBody>
                    <a:bodyPr/>
                    <a:lstStyle/>
                    <a:p>
                      <a:r>
                        <a:rPr lang="en-US" dirty="0"/>
                        <a:t>Moneyness</a:t>
                      </a:r>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499872">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499872">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938992"/>
          </a:xfrm>
          <a:prstGeom prst="rect">
            <a:avLst/>
          </a:prstGeom>
          <a:noFill/>
        </p:spPr>
        <p:txBody>
          <a:bodyPr wrap="square" rtlCol="0">
            <a:spAutoFit/>
          </a:bodyPr>
          <a:lstStyle/>
          <a:p>
            <a:r>
              <a:rPr lang="en-US" sz="2400" dirty="0">
                <a:solidFill>
                  <a:srgbClr val="FF0000"/>
                </a:solidFill>
              </a:rPr>
              <a:t>In the money(</a:t>
            </a:r>
            <a:r>
              <a:rPr lang="zh-CN" altLang="en-US" sz="2400" dirty="0">
                <a:solidFill>
                  <a:srgbClr val="FF0000"/>
                </a:solidFill>
              </a:rPr>
              <a:t>价内期权，实值期权</a:t>
            </a:r>
            <a:r>
              <a:rPr lang="en-US" sz="2400" dirty="0">
                <a:solidFill>
                  <a:srgbClr val="FF0000"/>
                </a:solidFill>
              </a:rPr>
              <a:t>)</a:t>
            </a:r>
            <a:r>
              <a:rPr lang="en-US" sz="2400" dirty="0"/>
              <a:t>: when the buyer will exercise the option</a:t>
            </a:r>
          </a:p>
          <a:p>
            <a:r>
              <a:rPr lang="en-US" sz="2400" dirty="0">
                <a:solidFill>
                  <a:srgbClr val="FF0000"/>
                </a:solidFill>
              </a:rPr>
              <a:t>Out of the money(</a:t>
            </a:r>
            <a:r>
              <a:rPr lang="zh-CN" altLang="en-US" sz="2400" dirty="0">
                <a:solidFill>
                  <a:srgbClr val="FF0000"/>
                </a:solidFill>
              </a:rPr>
              <a:t>价外期权，虚值期权</a:t>
            </a:r>
            <a:r>
              <a:rPr lang="en-US" sz="2400" dirty="0">
                <a:solidFill>
                  <a:srgbClr val="FF0000"/>
                </a:solidFill>
              </a:rPr>
              <a:t>) </a:t>
            </a:r>
            <a:r>
              <a:rPr lang="en-US" sz="2400" dirty="0"/>
              <a:t>: when the buyer will not exercise the option</a:t>
            </a:r>
          </a:p>
          <a:p>
            <a:r>
              <a:rPr lang="en-US" sz="2400" dirty="0">
                <a:solidFill>
                  <a:srgbClr val="FF0000"/>
                </a:solidFill>
              </a:rPr>
              <a:t>At the money </a:t>
            </a:r>
            <a:r>
              <a:rPr lang="en-US" sz="2400"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800" dirty="0"/>
              <a:t>Forward</a:t>
            </a: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42565643"/>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sz="4800" dirty="0"/>
              <a:t>Option</a:t>
            </a:r>
          </a:p>
        </p:txBody>
      </p: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sz="2800" dirty="0"/>
              <a:t>Definition: An option is a derivative contract in which one party, </a:t>
            </a:r>
            <a:r>
              <a:rPr lang="en-US" sz="2800" dirty="0">
                <a:solidFill>
                  <a:srgbClr val="FF0000"/>
                </a:solidFill>
              </a:rPr>
              <a:t>the buyer</a:t>
            </a:r>
            <a:r>
              <a:rPr lang="en-US" sz="2800" dirty="0"/>
              <a:t>, pays a </a:t>
            </a:r>
            <a:r>
              <a:rPr lang="en-US" sz="2800" dirty="0">
                <a:solidFill>
                  <a:srgbClr val="FF0000"/>
                </a:solidFill>
              </a:rPr>
              <a:t>sum of money </a:t>
            </a:r>
            <a:r>
              <a:rPr lang="en-US" sz="2800" dirty="0"/>
              <a:t>to the other party, </a:t>
            </a:r>
            <a:r>
              <a:rPr lang="en-US" sz="2800" dirty="0">
                <a:solidFill>
                  <a:srgbClr val="FF0000"/>
                </a:solidFill>
              </a:rPr>
              <a:t>the seller </a:t>
            </a:r>
            <a:r>
              <a:rPr lang="en-US" sz="2800" dirty="0"/>
              <a:t>or writer, and receives the </a:t>
            </a:r>
            <a:r>
              <a:rPr lang="en-US" sz="2800" dirty="0">
                <a:solidFill>
                  <a:srgbClr val="FF0000"/>
                </a:solidFill>
              </a:rPr>
              <a:t>right</a:t>
            </a:r>
            <a:r>
              <a:rPr lang="en-US" sz="2800" dirty="0"/>
              <a:t> to either </a:t>
            </a:r>
            <a:r>
              <a:rPr lang="en-US" sz="2800" dirty="0">
                <a:solidFill>
                  <a:srgbClr val="FF0000"/>
                </a:solidFill>
              </a:rPr>
              <a:t>buy or sell </a:t>
            </a:r>
            <a:r>
              <a:rPr lang="en-US" sz="2800" dirty="0"/>
              <a:t>an underlying asset at a </a:t>
            </a:r>
            <a:r>
              <a:rPr lang="en-US" sz="2800" dirty="0">
                <a:solidFill>
                  <a:srgbClr val="FF0000"/>
                </a:solidFill>
              </a:rPr>
              <a:t>fixed price </a:t>
            </a:r>
            <a:r>
              <a:rPr lang="en-US" sz="2800" dirty="0"/>
              <a:t>either </a:t>
            </a:r>
            <a:r>
              <a:rPr lang="en-US" sz="2800" dirty="0">
                <a:solidFill>
                  <a:srgbClr val="FF0000"/>
                </a:solidFill>
              </a:rPr>
              <a:t>on a specific expiration date </a:t>
            </a:r>
            <a:r>
              <a:rPr lang="en-US" sz="2800" dirty="0"/>
              <a:t>or </a:t>
            </a:r>
            <a:r>
              <a:rPr lang="en-US" sz="2800" dirty="0">
                <a:solidFill>
                  <a:srgbClr val="FF0000"/>
                </a:solidFill>
              </a:rPr>
              <a:t>at any time prior to the expiration date</a:t>
            </a:r>
            <a:r>
              <a:rPr lang="en-US" sz="2800" dirty="0"/>
              <a:t>.</a:t>
            </a:r>
          </a:p>
        </p:txBody>
      </p:sp>
    </p:spTree>
    <p:extLst>
      <p:ext uri="{BB962C8B-B14F-4D97-AF65-F5344CB8AC3E}">
        <p14:creationId xmlns:p14="http://schemas.microsoft.com/office/powerpoint/2010/main" val="2655415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sz="2400" dirty="0"/>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434D-2207-4E57-9A53-8F9F69B18CC5}"/>
              </a:ext>
            </a:extLst>
          </p:cNvPr>
          <p:cNvSpPr>
            <a:spLocks noGrp="1"/>
          </p:cNvSpPr>
          <p:nvPr>
            <p:ph type="title"/>
          </p:nvPr>
        </p:nvSpPr>
        <p:spPr/>
        <p:txBody>
          <a:bodyPr>
            <a:normAutofit/>
          </a:bodyPr>
          <a:lstStyle/>
          <a:p>
            <a:r>
              <a:rPr lang="en-US" sz="4800" dirty="0"/>
              <a:t>practices</a:t>
            </a:r>
          </a:p>
        </p:txBody>
      </p:sp>
      <p:graphicFrame>
        <p:nvGraphicFramePr>
          <p:cNvPr id="4" name="Content Placeholder 3">
            <a:extLst>
              <a:ext uri="{FF2B5EF4-FFF2-40B4-BE49-F238E27FC236}">
                <a16:creationId xmlns:a16="http://schemas.microsoft.com/office/drawing/2014/main" id="{BF16FC0A-C0E2-48EF-B63B-C9398ED9253D}"/>
              </a:ext>
            </a:extLst>
          </p:cNvPr>
          <p:cNvGraphicFramePr>
            <a:graphicFrameLocks noGrp="1"/>
          </p:cNvGraphicFramePr>
          <p:nvPr>
            <p:ph idx="1"/>
            <p:extLst>
              <p:ext uri="{D42A27DB-BD31-4B8C-83A1-F6EECF244321}">
                <p14:modId xmlns:p14="http://schemas.microsoft.com/office/powerpoint/2010/main" val="580247484"/>
              </p:ext>
            </p:extLst>
          </p:nvPr>
        </p:nvGraphicFramePr>
        <p:xfrm>
          <a:off x="1023938" y="2285999"/>
          <a:ext cx="4064000" cy="382998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276662">
                <a:tc>
                  <a:txBody>
                    <a:bodyPr/>
                    <a:lstStyle/>
                    <a:p>
                      <a:r>
                        <a:rPr lang="en-US" sz="1800" b="0" i="0" u="none" strike="noStrike" kern="1200" baseline="0" dirty="0">
                          <a:solidFill>
                            <a:schemeClr val="lt1"/>
                          </a:solidFill>
                          <a:latin typeface="+mn-lt"/>
                          <a:ea typeface="+mn-ea"/>
                          <a:cs typeface="+mn-cs"/>
                        </a:rPr>
                        <a:t>A. Put option seller</a:t>
                      </a:r>
                      <a:endParaRPr lang="en-US" dirty="0"/>
                    </a:p>
                  </a:txBody>
                  <a:tcPr/>
                </a:tc>
                <a:extLst>
                  <a:ext uri="{0D108BD9-81ED-4DB2-BD59-A6C34878D82A}">
                    <a16:rowId xmlns:a16="http://schemas.microsoft.com/office/drawing/2014/main" val="3422270028"/>
                  </a:ext>
                </a:extLst>
              </a:tr>
              <a:tr h="1276662">
                <a:tc>
                  <a:txBody>
                    <a:bodyPr/>
                    <a:lstStyle/>
                    <a:p>
                      <a:r>
                        <a:rPr lang="en-US" sz="1800" b="0" i="0" u="none" strike="noStrike" kern="1200" baseline="0" dirty="0">
                          <a:solidFill>
                            <a:schemeClr val="dk1"/>
                          </a:solidFill>
                          <a:latin typeface="+mn-lt"/>
                          <a:ea typeface="+mn-ea"/>
                          <a:cs typeface="+mn-cs"/>
                        </a:rPr>
                        <a:t>B. Call option seller</a:t>
                      </a:r>
                      <a:endParaRPr lang="en-US" dirty="0"/>
                    </a:p>
                  </a:txBody>
                  <a:tcPr/>
                </a:tc>
                <a:extLst>
                  <a:ext uri="{0D108BD9-81ED-4DB2-BD59-A6C34878D82A}">
                    <a16:rowId xmlns:a16="http://schemas.microsoft.com/office/drawing/2014/main" val="3072557329"/>
                  </a:ext>
                </a:extLst>
              </a:tr>
              <a:tr h="1276662">
                <a:tc>
                  <a:txBody>
                    <a:bodyPr/>
                    <a:lstStyle/>
                    <a:p>
                      <a:r>
                        <a:rPr lang="en-US" sz="1800" b="0" i="0" u="none" strike="noStrike" kern="1200" baseline="0" dirty="0">
                          <a:solidFill>
                            <a:schemeClr val="dk1"/>
                          </a:solidFill>
                          <a:latin typeface="+mn-lt"/>
                          <a:ea typeface="+mn-ea"/>
                          <a:cs typeface="+mn-cs"/>
                        </a:rPr>
                        <a:t>C. Both a put option seller and a call</a:t>
                      </a:r>
                    </a:p>
                    <a:p>
                      <a:r>
                        <a:rPr lang="en-US" sz="1800" b="0" i="0" u="none" strike="noStrike" kern="1200" baseline="0" dirty="0">
                          <a:solidFill>
                            <a:schemeClr val="dk1"/>
                          </a:solidFill>
                          <a:latin typeface="+mn-lt"/>
                          <a:ea typeface="+mn-ea"/>
                          <a:cs typeface="+mn-cs"/>
                        </a:rPr>
                        <a:t>option seller</a:t>
                      </a:r>
                      <a:endParaRPr lang="en-US" dirty="0"/>
                    </a:p>
                  </a:txBody>
                  <a:tcPr/>
                </a:tc>
                <a:extLst>
                  <a:ext uri="{0D108BD9-81ED-4DB2-BD59-A6C34878D82A}">
                    <a16:rowId xmlns:a16="http://schemas.microsoft.com/office/drawing/2014/main" val="2747423687"/>
                  </a:ext>
                </a:extLst>
              </a:tr>
            </a:tbl>
          </a:graphicData>
        </a:graphic>
      </p:graphicFrame>
      <p:graphicFrame>
        <p:nvGraphicFramePr>
          <p:cNvPr id="5" name="Table 4">
            <a:extLst>
              <a:ext uri="{FF2B5EF4-FFF2-40B4-BE49-F238E27FC236}">
                <a16:creationId xmlns:a16="http://schemas.microsoft.com/office/drawing/2014/main" id="{F497600D-C91B-4C82-9B4B-0E6ABFEE5A21}"/>
              </a:ext>
            </a:extLst>
          </p:cNvPr>
          <p:cNvGraphicFramePr>
            <a:graphicFrameLocks noGrp="1"/>
          </p:cNvGraphicFramePr>
          <p:nvPr>
            <p:extLst>
              <p:ext uri="{D42A27DB-BD31-4B8C-83A1-F6EECF244321}">
                <p14:modId xmlns:p14="http://schemas.microsoft.com/office/powerpoint/2010/main" val="3324150676"/>
              </p:ext>
            </p:extLst>
          </p:nvPr>
        </p:nvGraphicFramePr>
        <p:xfrm>
          <a:off x="6300868" y="2285998"/>
          <a:ext cx="4306172" cy="3829986"/>
        </p:xfrm>
        <a:graphic>
          <a:graphicData uri="http://schemas.openxmlformats.org/drawingml/2006/table">
            <a:tbl>
              <a:tblPr firstRow="1" bandRow="1">
                <a:tableStyleId>{5C22544A-7EE6-4342-B048-85BDC9FD1C3A}</a:tableStyleId>
              </a:tblPr>
              <a:tblGrid>
                <a:gridCol w="4306172">
                  <a:extLst>
                    <a:ext uri="{9D8B030D-6E8A-4147-A177-3AD203B41FA5}">
                      <a16:colId xmlns:a16="http://schemas.microsoft.com/office/drawing/2014/main" val="3451042583"/>
                    </a:ext>
                  </a:extLst>
                </a:gridCol>
              </a:tblGrid>
              <a:tr h="1276662">
                <a:tc>
                  <a:txBody>
                    <a:bodyPr/>
                    <a:lstStyle/>
                    <a:p>
                      <a:r>
                        <a:rPr lang="en-US" sz="1800" b="0" i="0" u="none" strike="noStrike" kern="1200" baseline="0" dirty="0">
                          <a:solidFill>
                            <a:schemeClr val="lt1"/>
                          </a:solidFill>
                          <a:latin typeface="+mn-lt"/>
                          <a:ea typeface="+mn-ea"/>
                          <a:cs typeface="+mn-cs"/>
                        </a:rPr>
                        <a:t>1. Has no counterparty credit risk to the</a:t>
                      </a:r>
                    </a:p>
                    <a:p>
                      <a:r>
                        <a:rPr lang="en-US" sz="1800" b="0" i="0" u="none" strike="noStrike" kern="1200" baseline="0" dirty="0">
                          <a:solidFill>
                            <a:schemeClr val="lt1"/>
                          </a:solidFill>
                          <a:latin typeface="+mn-lt"/>
                          <a:ea typeface="+mn-ea"/>
                          <a:cs typeface="+mn-cs"/>
                        </a:rPr>
                        <a:t>option buyer once the upfront premium</a:t>
                      </a:r>
                    </a:p>
                    <a:p>
                      <a:r>
                        <a:rPr lang="en-US" sz="1800" b="0" i="0" u="none" strike="noStrike" kern="1200" baseline="0" dirty="0">
                          <a:solidFill>
                            <a:schemeClr val="lt1"/>
                          </a:solidFill>
                          <a:latin typeface="+mn-lt"/>
                          <a:ea typeface="+mn-ea"/>
                          <a:cs typeface="+mn-cs"/>
                        </a:rPr>
                        <a:t>has been paid</a:t>
                      </a:r>
                      <a:endParaRPr lang="en-US" dirty="0"/>
                    </a:p>
                  </a:txBody>
                  <a:tcPr/>
                </a:tc>
                <a:extLst>
                  <a:ext uri="{0D108BD9-81ED-4DB2-BD59-A6C34878D82A}">
                    <a16:rowId xmlns:a16="http://schemas.microsoft.com/office/drawing/2014/main" val="2024888121"/>
                  </a:ext>
                </a:extLst>
              </a:tr>
              <a:tr h="1276662">
                <a:tc>
                  <a:txBody>
                    <a:bodyPr/>
                    <a:lstStyle/>
                    <a:p>
                      <a:r>
                        <a:rPr lang="en-US" sz="1800" b="0" i="0" u="none" strike="noStrike" kern="1200" baseline="0" dirty="0">
                          <a:solidFill>
                            <a:schemeClr val="dk1"/>
                          </a:solidFill>
                          <a:latin typeface="+mn-lt"/>
                          <a:ea typeface="+mn-ea"/>
                          <a:cs typeface="+mn-cs"/>
                        </a:rPr>
                        <a:t>2. Earns a profit equal to the premium if</a:t>
                      </a:r>
                    </a:p>
                    <a:p>
                      <a:r>
                        <a:rPr lang="en-US" sz="1800" b="0" i="0" u="none" strike="noStrike" kern="1200" baseline="0" dirty="0">
                          <a:solidFill>
                            <a:schemeClr val="dk1"/>
                          </a:solidFill>
                          <a:latin typeface="+mn-lt"/>
                          <a:ea typeface="+mn-ea"/>
                          <a:cs typeface="+mn-cs"/>
                        </a:rPr>
                        <a:t>the underlying price at maturity is less</a:t>
                      </a:r>
                    </a:p>
                    <a:p>
                      <a:r>
                        <a:rPr lang="en-US" sz="1800" b="0" i="0" u="none" strike="noStrike" kern="1200" baseline="0" dirty="0">
                          <a:solidFill>
                            <a:schemeClr val="dk1"/>
                          </a:solidFill>
                          <a:latin typeface="+mn-lt"/>
                          <a:ea typeface="+mn-ea"/>
                          <a:cs typeface="+mn-cs"/>
                        </a:rPr>
                        <a:t>than the exercise price</a:t>
                      </a:r>
                      <a:endParaRPr lang="en-US" dirty="0"/>
                    </a:p>
                  </a:txBody>
                  <a:tcPr/>
                </a:tc>
                <a:extLst>
                  <a:ext uri="{0D108BD9-81ED-4DB2-BD59-A6C34878D82A}">
                    <a16:rowId xmlns:a16="http://schemas.microsoft.com/office/drawing/2014/main" val="1627106040"/>
                  </a:ext>
                </a:extLst>
              </a:tr>
              <a:tr h="1276662">
                <a:tc>
                  <a:txBody>
                    <a:bodyPr/>
                    <a:lstStyle/>
                    <a:p>
                      <a:r>
                        <a:rPr lang="en-US" sz="1800" b="0" i="0" u="none" strike="noStrike" kern="1200" baseline="0" dirty="0">
                          <a:solidFill>
                            <a:schemeClr val="dk1"/>
                          </a:solidFill>
                          <a:latin typeface="+mn-lt"/>
                          <a:ea typeface="+mn-ea"/>
                          <a:cs typeface="+mn-cs"/>
                        </a:rPr>
                        <a:t>3. Earns a profit equal to the premium if</a:t>
                      </a:r>
                    </a:p>
                    <a:p>
                      <a:r>
                        <a:rPr lang="en-US" sz="1800" b="0" i="0" u="none" strike="noStrike" kern="1200" baseline="0" dirty="0">
                          <a:solidFill>
                            <a:schemeClr val="dk1"/>
                          </a:solidFill>
                          <a:latin typeface="+mn-lt"/>
                          <a:ea typeface="+mn-ea"/>
                          <a:cs typeface="+mn-cs"/>
                        </a:rPr>
                        <a:t>the underlying price at maturity exceeds</a:t>
                      </a:r>
                    </a:p>
                    <a:p>
                      <a:r>
                        <a:rPr lang="en-US" sz="1800" b="0" i="0" u="none" strike="noStrike" kern="1200" baseline="0" dirty="0">
                          <a:solidFill>
                            <a:schemeClr val="dk1"/>
                          </a:solidFill>
                          <a:latin typeface="+mn-lt"/>
                          <a:ea typeface="+mn-ea"/>
                          <a:cs typeface="+mn-cs"/>
                        </a:rPr>
                        <a:t>the exercise price</a:t>
                      </a:r>
                      <a:endParaRPr lang="en-US" dirty="0"/>
                    </a:p>
                  </a:txBody>
                  <a:tcPr/>
                </a:tc>
                <a:extLst>
                  <a:ext uri="{0D108BD9-81ED-4DB2-BD59-A6C34878D82A}">
                    <a16:rowId xmlns:a16="http://schemas.microsoft.com/office/drawing/2014/main" val="488331098"/>
                  </a:ext>
                </a:extLst>
              </a:tr>
            </a:tbl>
          </a:graphicData>
        </a:graphic>
      </p:graphicFrame>
    </p:spTree>
    <p:extLst>
      <p:ext uri="{BB962C8B-B14F-4D97-AF65-F5344CB8AC3E}">
        <p14:creationId xmlns:p14="http://schemas.microsoft.com/office/powerpoint/2010/main" val="304444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5609146" cy="1499616"/>
          </a:xfrm>
        </p:spPr>
        <p:txBody>
          <a:bodyPr>
            <a:noAutofit/>
          </a:bodyPr>
          <a:lstStyle/>
          <a:p>
            <a:br>
              <a:rPr lang="en-US" sz="4400" dirty="0"/>
            </a:br>
            <a:br>
              <a:rPr lang="en-US" sz="4400" dirty="0"/>
            </a:br>
            <a:r>
              <a:rPr lang="en-US" sz="4800" dirty="0"/>
              <a:t>credit derivatives</a:t>
            </a:r>
            <a:br>
              <a:rPr lang="en-US" sz="4400" dirty="0"/>
            </a:br>
            <a:br>
              <a:rPr lang="en-US" sz="4400" dirty="0"/>
            </a:br>
            <a:endParaRPr lang="en-US" sz="4400" dirty="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8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extLst>
              <p:ext uri="{D42A27DB-BD31-4B8C-83A1-F6EECF244321}">
                <p14:modId xmlns:p14="http://schemas.microsoft.com/office/powerpoint/2010/main" val="83548728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sz="4800" dirty="0">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dirty="0">
                <a:solidFill>
                  <a:srgbClr val="FFFFFF"/>
                </a:solidFill>
              </a:rPr>
              <a:t>Definition: a credit default swap is a derivative contract between two parties, a </a:t>
            </a:r>
            <a:r>
              <a:rPr lang="en-US" dirty="0">
                <a:solidFill>
                  <a:srgbClr val="FF0000"/>
                </a:solidFill>
              </a:rPr>
              <a:t>credit protection buyer</a:t>
            </a:r>
            <a:r>
              <a:rPr lang="en-US" dirty="0">
                <a:solidFill>
                  <a:srgbClr val="FFFFFF"/>
                </a:solidFill>
              </a:rPr>
              <a:t> and a </a:t>
            </a:r>
            <a:r>
              <a:rPr lang="en-US" dirty="0">
                <a:solidFill>
                  <a:srgbClr val="FF0000"/>
                </a:solidFill>
              </a:rPr>
              <a:t>credit protection seller</a:t>
            </a:r>
            <a:r>
              <a:rPr lang="en-US" dirty="0">
                <a:solidFill>
                  <a:srgbClr val="FFFFFF"/>
                </a:solidFill>
              </a:rPr>
              <a:t>,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1811287"/>
            <a:ext cx="5475833" cy="244067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sz="4800" dirty="0"/>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pPr>
              <a:buFont typeface="Wingdings" panose="05000000000000000000" pitchFamily="2" charset="2"/>
              <a:buChar char="Ø"/>
            </a:pPr>
            <a:r>
              <a:rPr lang="en-US" sz="2000" dirty="0"/>
              <a:t>Credit spreads depend on the </a:t>
            </a:r>
            <a:r>
              <a:rPr lang="en-US" sz="2000" dirty="0">
                <a:solidFill>
                  <a:srgbClr val="FF0000"/>
                </a:solidFill>
              </a:rPr>
              <a:t>probability of default (PD) </a:t>
            </a:r>
            <a:r>
              <a:rPr lang="en-US" sz="2000" dirty="0"/>
              <a:t>and the </a:t>
            </a:r>
            <a:r>
              <a:rPr lang="en-US" sz="2000" dirty="0">
                <a:solidFill>
                  <a:srgbClr val="FF0000"/>
                </a:solidFill>
              </a:rPr>
              <a:t>loss given default (LGD).</a:t>
            </a:r>
          </a:p>
          <a:p>
            <a:pPr>
              <a:buFont typeface="Wingdings" panose="05000000000000000000" pitchFamily="2" charset="2"/>
              <a:buChar char="Ø"/>
            </a:pPr>
            <a:r>
              <a:rPr lang="en-US" sz="2000" dirty="0"/>
              <a:t>This contingent payment equals the issuer </a:t>
            </a:r>
            <a:r>
              <a:rPr lang="en-US" sz="2000" dirty="0">
                <a:solidFill>
                  <a:srgbClr val="FF0000"/>
                </a:solidFill>
              </a:rPr>
              <a:t>loss given default </a:t>
            </a:r>
            <a:r>
              <a:rPr lang="en-US" sz="2000" dirty="0"/>
              <a:t>for the CDS contract notional amount.</a:t>
            </a:r>
          </a:p>
          <a:p>
            <a:pPr>
              <a:buFont typeface="Wingdings" panose="05000000000000000000" pitchFamily="2" charset="2"/>
              <a:buChar char="Ø"/>
            </a:pPr>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graphicFrame>
        <p:nvGraphicFramePr>
          <p:cNvPr id="7" name="Content Placeholder 3">
            <a:extLst>
              <a:ext uri="{FF2B5EF4-FFF2-40B4-BE49-F238E27FC236}">
                <a16:creationId xmlns:a16="http://schemas.microsoft.com/office/drawing/2014/main" id="{7F075ED4-049D-41A5-B565-02163DB0BB8D}"/>
              </a:ext>
            </a:extLst>
          </p:cNvPr>
          <p:cNvGraphicFramePr>
            <a:graphicFrameLocks/>
          </p:cNvGraphicFramePr>
          <p:nvPr>
            <p:extLst>
              <p:ext uri="{D42A27DB-BD31-4B8C-83A1-F6EECF244321}">
                <p14:modId xmlns:p14="http://schemas.microsoft.com/office/powerpoint/2010/main" val="2091224280"/>
              </p:ext>
            </p:extLst>
          </p:nvPr>
        </p:nvGraphicFramePr>
        <p:xfrm>
          <a:off x="1147925" y="3128597"/>
          <a:ext cx="4064000" cy="358216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4056">
                <a:tc>
                  <a:txBody>
                    <a:bodyPr/>
                    <a:lstStyle/>
                    <a:p>
                      <a:r>
                        <a:rPr lang="en-US" sz="1800" b="0" i="0" u="none" strike="noStrike" kern="1200" baseline="0" dirty="0">
                          <a:solidFill>
                            <a:schemeClr val="lt1"/>
                          </a:solidFill>
                          <a:latin typeface="+mn-lt"/>
                          <a:ea typeface="+mn-ea"/>
                          <a:cs typeface="+mn-cs"/>
                        </a:rPr>
                        <a:t>A. Credit protection buyer</a:t>
                      </a:r>
                      <a:endParaRPr lang="en-US" dirty="0"/>
                    </a:p>
                  </a:txBody>
                  <a:tcPr/>
                </a:tc>
                <a:extLst>
                  <a:ext uri="{0D108BD9-81ED-4DB2-BD59-A6C34878D82A}">
                    <a16:rowId xmlns:a16="http://schemas.microsoft.com/office/drawing/2014/main" val="3422270028"/>
                  </a:ext>
                </a:extLst>
              </a:tr>
              <a:tr h="1194056">
                <a:tc>
                  <a:txBody>
                    <a:bodyPr/>
                    <a:lstStyle/>
                    <a:p>
                      <a:r>
                        <a:rPr lang="en-US" sz="1800" b="0" i="0" u="none" strike="noStrike" kern="1200" baseline="0" dirty="0">
                          <a:solidFill>
                            <a:schemeClr val="dk1"/>
                          </a:solidFill>
                          <a:latin typeface="+mn-lt"/>
                          <a:ea typeface="+mn-ea"/>
                          <a:cs typeface="+mn-cs"/>
                        </a:rPr>
                        <a:t>B. Credit protection seller</a:t>
                      </a:r>
                      <a:endParaRPr lang="en-US" dirty="0"/>
                    </a:p>
                  </a:txBody>
                  <a:tcPr/>
                </a:tc>
                <a:extLst>
                  <a:ext uri="{0D108BD9-81ED-4DB2-BD59-A6C34878D82A}">
                    <a16:rowId xmlns:a16="http://schemas.microsoft.com/office/drawing/2014/main" val="3072557329"/>
                  </a:ext>
                </a:extLst>
              </a:tr>
              <a:tr h="1194056">
                <a:tc>
                  <a:txBody>
                    <a:bodyPr/>
                    <a:lstStyle/>
                    <a:p>
                      <a:r>
                        <a:rPr lang="en-US" sz="1800" b="0" i="0" u="none" strike="noStrike" kern="1200" baseline="0" dirty="0">
                          <a:solidFill>
                            <a:schemeClr val="dk1"/>
                          </a:solidFill>
                          <a:latin typeface="+mn-lt"/>
                          <a:ea typeface="+mn-ea"/>
                          <a:cs typeface="+mn-cs"/>
                        </a:rPr>
                        <a:t>C. Both a credit protection buyer and a credit protection seller</a:t>
                      </a:r>
                    </a:p>
                  </a:txBody>
                  <a:tcPr/>
                </a:tc>
                <a:extLst>
                  <a:ext uri="{0D108BD9-81ED-4DB2-BD59-A6C34878D82A}">
                    <a16:rowId xmlns:a16="http://schemas.microsoft.com/office/drawing/2014/main" val="2747423687"/>
                  </a:ext>
                </a:extLst>
              </a:tr>
            </a:tbl>
          </a:graphicData>
        </a:graphic>
      </p:graphicFrame>
      <p:graphicFrame>
        <p:nvGraphicFramePr>
          <p:cNvPr id="8" name="Content Placeholder 3">
            <a:extLst>
              <a:ext uri="{FF2B5EF4-FFF2-40B4-BE49-F238E27FC236}">
                <a16:creationId xmlns:a16="http://schemas.microsoft.com/office/drawing/2014/main" id="{E67FC1F6-7C3A-41A6-9D10-1A0EC61D84BD}"/>
              </a:ext>
            </a:extLst>
          </p:cNvPr>
          <p:cNvGraphicFramePr>
            <a:graphicFrameLocks/>
          </p:cNvGraphicFramePr>
          <p:nvPr>
            <p:extLst>
              <p:ext uri="{D42A27DB-BD31-4B8C-83A1-F6EECF244321}">
                <p14:modId xmlns:p14="http://schemas.microsoft.com/office/powerpoint/2010/main" val="366561743"/>
              </p:ext>
            </p:extLst>
          </p:nvPr>
        </p:nvGraphicFramePr>
        <p:xfrm>
          <a:off x="5884164" y="3120848"/>
          <a:ext cx="4064000" cy="358991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90033135"/>
                    </a:ext>
                  </a:extLst>
                </a:gridCol>
              </a:tblGrid>
              <a:tr h="1196639">
                <a:tc>
                  <a:txBody>
                    <a:bodyPr/>
                    <a:lstStyle/>
                    <a:p>
                      <a:r>
                        <a:rPr lang="en-US" sz="1800" b="0" i="0" u="none" strike="noStrike" kern="1200" baseline="0" dirty="0">
                          <a:solidFill>
                            <a:schemeClr val="lt1"/>
                          </a:solidFill>
                          <a:latin typeface="+mn-lt"/>
                          <a:ea typeface="+mn-ea"/>
                          <a:cs typeface="+mn-cs"/>
                        </a:rPr>
                        <a:t>1. Seeks to gain from higher issuer</a:t>
                      </a:r>
                    </a:p>
                    <a:p>
                      <a:r>
                        <a:rPr lang="en-US" sz="1800" b="0" i="0" u="none" strike="noStrike" kern="1200" baseline="0" dirty="0">
                          <a:solidFill>
                            <a:schemeClr val="lt1"/>
                          </a:solidFill>
                          <a:latin typeface="+mn-lt"/>
                          <a:ea typeface="+mn-ea"/>
                          <a:cs typeface="+mn-cs"/>
                        </a:rPr>
                        <a:t>credit spreads</a:t>
                      </a:r>
                      <a:endParaRPr lang="en-US" dirty="0"/>
                    </a:p>
                  </a:txBody>
                  <a:tcPr/>
                </a:tc>
                <a:extLst>
                  <a:ext uri="{0D108BD9-81ED-4DB2-BD59-A6C34878D82A}">
                    <a16:rowId xmlns:a16="http://schemas.microsoft.com/office/drawing/2014/main" val="3422270028"/>
                  </a:ext>
                </a:extLst>
              </a:tr>
              <a:tr h="1196639">
                <a:tc>
                  <a:txBody>
                    <a:bodyPr/>
                    <a:lstStyle/>
                    <a:p>
                      <a:r>
                        <a:rPr lang="en-US" sz="1800" b="0" i="0" u="none" strike="noStrike" kern="1200" baseline="0" dirty="0">
                          <a:solidFill>
                            <a:schemeClr val="dk1"/>
                          </a:solidFill>
                          <a:latin typeface="+mn-lt"/>
                          <a:ea typeface="+mn-ea"/>
                          <a:cs typeface="+mn-cs"/>
                        </a:rPr>
                        <a:t>2. Enters into a derivative contract</a:t>
                      </a:r>
                    </a:p>
                    <a:p>
                      <a:r>
                        <a:rPr lang="en-US" sz="1800" b="0" i="0" u="none" strike="noStrike" kern="1200" baseline="0" dirty="0">
                          <a:solidFill>
                            <a:schemeClr val="dk1"/>
                          </a:solidFill>
                          <a:latin typeface="+mn-lt"/>
                          <a:ea typeface="+mn-ea"/>
                          <a:cs typeface="+mn-cs"/>
                        </a:rPr>
                        <a:t>that transfers the risk of loss from</a:t>
                      </a:r>
                    </a:p>
                    <a:p>
                      <a:r>
                        <a:rPr lang="en-US" sz="1800" b="0" i="0" u="none" strike="noStrike" kern="1200" baseline="0" dirty="0">
                          <a:solidFill>
                            <a:schemeClr val="dk1"/>
                          </a:solidFill>
                          <a:latin typeface="+mn-lt"/>
                          <a:ea typeface="+mn-ea"/>
                          <a:cs typeface="+mn-cs"/>
                        </a:rPr>
                        <a:t>a credit event of an underlying</a:t>
                      </a:r>
                    </a:p>
                    <a:p>
                      <a:r>
                        <a:rPr lang="en-US" sz="1800" b="0" i="0" u="none" strike="noStrike" kern="1200" baseline="0" dirty="0">
                          <a:solidFill>
                            <a:schemeClr val="dk1"/>
                          </a:solidFill>
                          <a:latin typeface="+mn-lt"/>
                          <a:ea typeface="+mn-ea"/>
                          <a:cs typeface="+mn-cs"/>
                        </a:rPr>
                        <a:t>third-party issuer</a:t>
                      </a:r>
                      <a:endParaRPr lang="en-US" dirty="0"/>
                    </a:p>
                  </a:txBody>
                  <a:tcPr/>
                </a:tc>
                <a:extLst>
                  <a:ext uri="{0D108BD9-81ED-4DB2-BD59-A6C34878D82A}">
                    <a16:rowId xmlns:a16="http://schemas.microsoft.com/office/drawing/2014/main" val="3072557329"/>
                  </a:ext>
                </a:extLst>
              </a:tr>
              <a:tr h="1196639">
                <a:tc>
                  <a:txBody>
                    <a:bodyPr/>
                    <a:lstStyle/>
                    <a:p>
                      <a:r>
                        <a:rPr lang="en-US" sz="1800" b="0" i="0" u="none" strike="noStrike" kern="1200" baseline="0" dirty="0">
                          <a:solidFill>
                            <a:schemeClr val="dk1"/>
                          </a:solidFill>
                          <a:latin typeface="+mn-lt"/>
                          <a:ea typeface="+mn-ea"/>
                          <a:cs typeface="+mn-cs"/>
                        </a:rPr>
                        <a:t>3. Faces an MTM gain on the CDS</a:t>
                      </a:r>
                    </a:p>
                    <a:p>
                      <a:r>
                        <a:rPr lang="en-US" sz="1800" b="0" i="0" u="none" strike="noStrike" kern="1200" baseline="0" dirty="0">
                          <a:solidFill>
                            <a:schemeClr val="dk1"/>
                          </a:solidFill>
                          <a:latin typeface="+mn-lt"/>
                          <a:ea typeface="+mn-ea"/>
                          <a:cs typeface="+mn-cs"/>
                        </a:rPr>
                        <a:t>contract if the CDS spread of the</a:t>
                      </a:r>
                    </a:p>
                    <a:p>
                      <a:r>
                        <a:rPr lang="en-US" sz="1800" b="0" i="0" u="none" strike="noStrike" kern="1200" baseline="0" dirty="0">
                          <a:solidFill>
                            <a:schemeClr val="dk1"/>
                          </a:solidFill>
                          <a:latin typeface="+mn-lt"/>
                          <a:ea typeface="+mn-ea"/>
                          <a:cs typeface="+mn-cs"/>
                        </a:rPr>
                        <a:t>underlying issuer falls</a:t>
                      </a:r>
                      <a:endParaRPr lang="en-US" dirty="0"/>
                    </a:p>
                  </a:txBody>
                  <a:tcPr/>
                </a:tc>
                <a:extLst>
                  <a:ext uri="{0D108BD9-81ED-4DB2-BD59-A6C34878D82A}">
                    <a16:rowId xmlns:a16="http://schemas.microsoft.com/office/drawing/2014/main" val="2747423687"/>
                  </a:ext>
                </a:extLst>
              </a:tr>
            </a:tbl>
          </a:graphicData>
        </a:graphic>
      </p:graphicFrame>
    </p:spTree>
    <p:extLst>
      <p:ext uri="{BB962C8B-B14F-4D97-AF65-F5344CB8AC3E}">
        <p14:creationId xmlns:p14="http://schemas.microsoft.com/office/powerpoint/2010/main" val="1546610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1890793" y="1822315"/>
            <a:ext cx="6851787" cy="4814459"/>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8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A9EA-C6A0-4043-8360-C1D45BFD1F8C}"/>
              </a:ext>
            </a:extLst>
          </p:cNvPr>
          <p:cNvSpPr>
            <a:spLocks noGrp="1"/>
          </p:cNvSpPr>
          <p:nvPr>
            <p:ph type="title"/>
          </p:nvPr>
        </p:nvSpPr>
        <p:spPr/>
        <p:txBody>
          <a:bodyPr>
            <a:normAutofit/>
          </a:bodyPr>
          <a:lstStyle/>
          <a:p>
            <a:r>
              <a:rPr lang="en-US" sz="4000" dirty="0"/>
              <a:t>Pricing and valuation of derivatives</a:t>
            </a:r>
          </a:p>
        </p:txBody>
      </p:sp>
      <p:sp>
        <p:nvSpPr>
          <p:cNvPr id="3" name="Content Placeholder 2">
            <a:extLst>
              <a:ext uri="{FF2B5EF4-FFF2-40B4-BE49-F238E27FC236}">
                <a16:creationId xmlns:a16="http://schemas.microsoft.com/office/drawing/2014/main" id="{E9C1D5CE-5105-4393-9A7C-648E16328044}"/>
              </a:ext>
            </a:extLst>
          </p:cNvPr>
          <p:cNvSpPr>
            <a:spLocks noGrp="1"/>
          </p:cNvSpPr>
          <p:nvPr>
            <p:ph idx="1"/>
          </p:nvPr>
        </p:nvSpPr>
        <p:spPr/>
        <p:txBody>
          <a:bodyPr/>
          <a:lstStyle/>
          <a:p>
            <a:pPr>
              <a:buFont typeface="Wingdings" panose="05000000000000000000" pitchFamily="2" charset="2"/>
              <a:buChar char="Ø"/>
            </a:pPr>
            <a:r>
              <a:rPr lang="en-US" sz="2400" dirty="0">
                <a:solidFill>
                  <a:srgbClr val="FF0000"/>
                </a:solidFill>
              </a:rPr>
              <a:t>Pricing and valuation of forward</a:t>
            </a:r>
          </a:p>
          <a:p>
            <a:pPr>
              <a:buFont typeface="Wingdings" panose="05000000000000000000" pitchFamily="2" charset="2"/>
              <a:buChar char="Ø"/>
            </a:pPr>
            <a:r>
              <a:rPr lang="en-US" sz="2400" dirty="0"/>
              <a:t>Forward rate agreement</a:t>
            </a:r>
          </a:p>
          <a:p>
            <a:pPr>
              <a:buFont typeface="Wingdings" panose="05000000000000000000" pitchFamily="2" charset="2"/>
              <a:buChar char="Ø"/>
            </a:pPr>
            <a:r>
              <a:rPr lang="en-US" sz="2400" dirty="0"/>
              <a:t>Pricing and valuation of futures</a:t>
            </a:r>
          </a:p>
          <a:p>
            <a:pPr>
              <a:buFont typeface="Wingdings" panose="05000000000000000000" pitchFamily="2" charset="2"/>
              <a:buChar char="Ø"/>
            </a:pPr>
            <a:r>
              <a:rPr lang="en-US" sz="2400" dirty="0"/>
              <a:t>Pricing and valuation of swap</a:t>
            </a:r>
          </a:p>
          <a:p>
            <a:pPr>
              <a:buFont typeface="Wingdings" panose="05000000000000000000" pitchFamily="2" charset="2"/>
              <a:buChar char="Ø"/>
            </a:pPr>
            <a:r>
              <a:rPr lang="en-US" sz="2400" dirty="0"/>
              <a:t>Pricing and valuation of option</a:t>
            </a:r>
          </a:p>
          <a:p>
            <a:pPr>
              <a:buFont typeface="Wingdings" panose="05000000000000000000" pitchFamily="2" charset="2"/>
              <a:buChar char="Ø"/>
            </a:pPr>
            <a:r>
              <a:rPr lang="en-US" sz="2400" dirty="0"/>
              <a:t>Put-call parity</a:t>
            </a:r>
          </a:p>
          <a:p>
            <a:pPr>
              <a:buFont typeface="Wingdings" panose="05000000000000000000" pitchFamily="2" charset="2"/>
              <a:buChar char="Ø"/>
            </a:pPr>
            <a:r>
              <a:rPr lang="en-US" sz="2400" dirty="0"/>
              <a:t>One-period binominal model</a:t>
            </a:r>
          </a:p>
          <a:p>
            <a:endParaRPr lang="en-US" dirty="0"/>
          </a:p>
        </p:txBody>
      </p:sp>
    </p:spTree>
    <p:extLst>
      <p:ext uri="{BB962C8B-B14F-4D97-AF65-F5344CB8AC3E}">
        <p14:creationId xmlns:p14="http://schemas.microsoft.com/office/powerpoint/2010/main" val="2365889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sz="4800" dirty="0"/>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a:t>
            </a:r>
            <a:r>
              <a:rPr lang="en-US" sz="2000" dirty="0">
                <a:solidFill>
                  <a:srgbClr val="FF0000"/>
                </a:solidFill>
              </a:rPr>
              <a:t>discrete compounding</a:t>
            </a:r>
            <a:r>
              <a:rPr lang="en-US" sz="2000" dirty="0"/>
              <a:t>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solidFill>
                  <a:schemeClr val="bg2">
                    <a:lumMod val="75000"/>
                  </a:schemeClr>
                </a:solidFill>
              </a:rPr>
              <a:t>For benefit (B) and cost (c) expressed as rates of return, the relationship between spot and forward prices under continuous compounding is</a:t>
            </a:r>
          </a:p>
          <a:p>
            <a:pPr marL="0" indent="0">
              <a:buNone/>
            </a:pPr>
            <a:r>
              <a:rPr lang="en-US" sz="2000" b="1" dirty="0">
                <a:solidFill>
                  <a:schemeClr val="bg2">
                    <a:lumMod val="75000"/>
                  </a:schemeClr>
                </a:solidFill>
              </a:rPr>
              <a:t>F</a:t>
            </a:r>
            <a:r>
              <a:rPr lang="en-US" sz="2000" b="1" baseline="-25000" dirty="0">
                <a:solidFill>
                  <a:schemeClr val="bg2">
                    <a:lumMod val="75000"/>
                  </a:schemeClr>
                </a:solidFill>
              </a:rPr>
              <a:t>T</a:t>
            </a:r>
            <a:r>
              <a:rPr lang="en-US" sz="2000" b="1" dirty="0">
                <a:solidFill>
                  <a:schemeClr val="bg2">
                    <a:lumMod val="75000"/>
                  </a:schemeClr>
                </a:solidFill>
              </a:rPr>
              <a:t>=S</a:t>
            </a:r>
            <a:r>
              <a:rPr lang="en-US" sz="2000" b="1" baseline="-25000" dirty="0">
                <a:solidFill>
                  <a:schemeClr val="bg2">
                    <a:lumMod val="75000"/>
                  </a:schemeClr>
                </a:solidFill>
              </a:rPr>
              <a:t>0*</a:t>
            </a:r>
            <a:r>
              <a:rPr lang="en-US" altLang="zh-CN" sz="2000" b="1" dirty="0">
                <a:solidFill>
                  <a:schemeClr val="bg2">
                    <a:lumMod val="75000"/>
                  </a:schemeClr>
                </a:solidFill>
              </a:rPr>
              <a:t>e</a:t>
            </a:r>
            <a:r>
              <a:rPr lang="en-US" altLang="zh-CN" sz="2000" b="1" baseline="30000" dirty="0">
                <a:solidFill>
                  <a:schemeClr val="bg2">
                    <a:lumMod val="75000"/>
                  </a:schemeClr>
                </a:solidFill>
              </a:rPr>
              <a:t>r*T</a:t>
            </a:r>
            <a:endParaRPr lang="en-US" sz="2000" b="1" dirty="0">
              <a:solidFill>
                <a:schemeClr val="bg2">
                  <a:lumMod val="75000"/>
                </a:schemeClr>
              </a:solidFill>
            </a:endParaRPr>
          </a:p>
          <a:p>
            <a:pPr marL="0" indent="0">
              <a:buNone/>
            </a:pPr>
            <a:r>
              <a:rPr lang="en-US" sz="2000" b="1" dirty="0">
                <a:solidFill>
                  <a:schemeClr val="bg2">
                    <a:lumMod val="75000"/>
                  </a:schemeClr>
                </a:solidFill>
              </a:rPr>
              <a:t>F</a:t>
            </a:r>
            <a:r>
              <a:rPr lang="en-US" sz="2000" b="1" baseline="-25000" dirty="0">
                <a:solidFill>
                  <a:schemeClr val="bg2">
                    <a:lumMod val="75000"/>
                  </a:schemeClr>
                </a:solidFill>
              </a:rPr>
              <a:t>T</a:t>
            </a:r>
            <a:r>
              <a:rPr lang="en-US" sz="2000" b="1" dirty="0">
                <a:solidFill>
                  <a:schemeClr val="bg2">
                    <a:lumMod val="75000"/>
                  </a:schemeClr>
                </a:solidFill>
              </a:rPr>
              <a:t>=S</a:t>
            </a:r>
            <a:r>
              <a:rPr lang="en-US" sz="2000" b="1" baseline="-25000" dirty="0">
                <a:solidFill>
                  <a:schemeClr val="bg2">
                    <a:lumMod val="75000"/>
                  </a:schemeClr>
                </a:solidFill>
              </a:rPr>
              <a:t>0*</a:t>
            </a:r>
            <a:r>
              <a:rPr lang="en-US" altLang="zh-CN" sz="2000" b="1" dirty="0">
                <a:solidFill>
                  <a:schemeClr val="bg2">
                    <a:lumMod val="75000"/>
                  </a:schemeClr>
                </a:solidFill>
              </a:rPr>
              <a:t>e</a:t>
            </a:r>
            <a:r>
              <a:rPr lang="en-US" altLang="zh-CN" sz="2000" b="1" baseline="30000" dirty="0">
                <a:solidFill>
                  <a:schemeClr val="bg2">
                    <a:lumMod val="75000"/>
                  </a:schemeClr>
                </a:solidFill>
              </a:rPr>
              <a:t>(</a:t>
            </a:r>
            <a:r>
              <a:rPr lang="en-US" altLang="zh-CN" sz="2000" b="1" baseline="30000" dirty="0" err="1">
                <a:solidFill>
                  <a:schemeClr val="bg2">
                    <a:lumMod val="75000"/>
                  </a:schemeClr>
                </a:solidFill>
              </a:rPr>
              <a:t>r+C-B</a:t>
            </a:r>
            <a:r>
              <a:rPr lang="en-US" altLang="zh-CN" sz="2000" b="1" baseline="30000" dirty="0">
                <a:solidFill>
                  <a:schemeClr val="bg2">
                    <a:lumMod val="75000"/>
                  </a:schemeClr>
                </a:solidFill>
              </a:rPr>
              <a:t>)*T</a:t>
            </a:r>
            <a:endParaRPr lang="en-US" sz="2000" b="1" baseline="30000" dirty="0">
              <a:solidFill>
                <a:schemeClr val="bg2">
                  <a:lumMod val="75000"/>
                </a:schemeClr>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altLang="zh-CN" sz="4800" dirty="0"/>
              <a:t>practices</a:t>
            </a:r>
            <a:endParaRPr lang="en-US" sz="4800" dirty="0"/>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extLst>
              <p:ext uri="{D42A27DB-BD31-4B8C-83A1-F6EECF244321}">
                <p14:modId xmlns:p14="http://schemas.microsoft.com/office/powerpoint/2010/main" val="1342568436"/>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ltLang="zh-CN" sz="4800" dirty="0"/>
              <a:t>practices</a:t>
            </a:r>
            <a:endParaRPr lang="en-US" sz="4800" dirty="0"/>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sz="4800" dirty="0"/>
              <a:t>Forward</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b="1" dirty="0">
                <a:solidFill>
                  <a:srgbClr val="FF0000"/>
                </a:solidFill>
              </a:rPr>
              <a:t>Long</a:t>
            </a:r>
            <a:r>
              <a:rPr lang="zh-CN" altLang="en-US" b="1" dirty="0">
                <a:solidFill>
                  <a:srgbClr val="FF0000"/>
                </a:solidFill>
              </a:rPr>
              <a:t> </a:t>
            </a:r>
            <a:r>
              <a:rPr lang="en-US" altLang="zh-CN" b="1" dirty="0">
                <a:solidFill>
                  <a:srgbClr val="FF0000"/>
                </a:solidFill>
              </a:rPr>
              <a:t>Forward Payoff Profile</a:t>
            </a:r>
          </a:p>
          <a:p>
            <a:r>
              <a:rPr lang="en-US" b="1" dirty="0">
                <a:solidFill>
                  <a:srgbClr val="FF0000"/>
                </a:solidFill>
              </a:rPr>
              <a:t>Buyer Payoff = S</a:t>
            </a:r>
            <a:r>
              <a:rPr lang="en-US" b="1" baseline="-25000" dirty="0">
                <a:solidFill>
                  <a:srgbClr val="FF0000"/>
                </a:solidFill>
              </a:rPr>
              <a:t>T</a:t>
            </a:r>
            <a:r>
              <a:rPr lang="en-US" b="1" dirty="0">
                <a:solidFill>
                  <a:srgbClr val="FF0000"/>
                </a:solidFill>
              </a:rPr>
              <a:t>-F</a:t>
            </a:r>
            <a:r>
              <a:rPr lang="en-US" b="1" baseline="-25000" dirty="0">
                <a:solidFill>
                  <a:srgbClr val="FF0000"/>
                </a:solidFill>
              </a:rPr>
              <a:t>0</a:t>
            </a:r>
            <a:r>
              <a:rPr lang="en-US" b="1" dirty="0">
                <a:solidFill>
                  <a:srgbClr val="FF0000"/>
                </a:solidFill>
              </a:rPr>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4026955" cy="371486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sz="4400"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sz="4800" dirty="0"/>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sz="4800" dirty="0"/>
              <a:t>Pricing and valuation of forward</a:t>
            </a:r>
            <a:endParaRPr lang="en-US" sz="4800"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sz="4800" dirty="0"/>
              <a:t>practices</a:t>
            </a:r>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800" dirty="0"/>
              <a:t>Forward</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800" b="1" dirty="0">
                <a:solidFill>
                  <a:srgbClr val="FF0000"/>
                </a:solidFill>
              </a:rPr>
              <a:t>Characteristics:</a:t>
            </a:r>
          </a:p>
          <a:p>
            <a:pPr lvl="1"/>
            <a:r>
              <a:rPr lang="en-US" sz="2400" dirty="0"/>
              <a:t>An important element of forward contracts is that </a:t>
            </a:r>
            <a:r>
              <a:rPr lang="en-US" sz="2400" dirty="0">
                <a:solidFill>
                  <a:srgbClr val="FF0000"/>
                </a:solidFill>
              </a:rPr>
              <a:t>no money changes </a:t>
            </a:r>
            <a:r>
              <a:rPr lang="en-US" sz="2400" dirty="0"/>
              <a:t>hands between parties when the contract is initiated.  </a:t>
            </a:r>
          </a:p>
          <a:p>
            <a:pPr lvl="1"/>
            <a:r>
              <a:rPr lang="en-US" sz="2400" dirty="0"/>
              <a:t>The long and the short are engaged in a </a:t>
            </a:r>
            <a:r>
              <a:rPr lang="en-US" sz="2400" dirty="0">
                <a:solidFill>
                  <a:srgbClr val="FF0000"/>
                </a:solidFill>
              </a:rPr>
              <a:t>zero- sum game</a:t>
            </a:r>
            <a:r>
              <a:rPr lang="en-US" sz="2400" dirty="0"/>
              <a:t>, which is a type of competition in which one participant’s gains are the other’s losses. </a:t>
            </a:r>
          </a:p>
          <a:p>
            <a:pPr lvl="1"/>
            <a:r>
              <a:rPr lang="en-US" altLang="zh-CN" sz="2400" dirty="0"/>
              <a:t>Forward contracts have </a:t>
            </a:r>
            <a:r>
              <a:rPr lang="en-US" altLang="zh-CN" sz="2400" dirty="0">
                <a:solidFill>
                  <a:srgbClr val="FF0000"/>
                </a:solidFill>
              </a:rPr>
              <a:t>zero value at the start</a:t>
            </a:r>
            <a:r>
              <a:rPr lang="en-US" altLang="zh-CN" sz="2400" dirty="0"/>
              <a:t>.</a:t>
            </a:r>
            <a:endParaRPr lang="en-US" sz="2400" dirty="0"/>
          </a:p>
          <a:p>
            <a:pPr lvl="1"/>
            <a:r>
              <a:rPr lang="en-US" sz="2400" dirty="0"/>
              <a:t>Forward contracts need not specifically settle by delivery of the underlying asset. They can settle by </a:t>
            </a:r>
            <a:r>
              <a:rPr lang="en-US" sz="2400" dirty="0">
                <a:solidFill>
                  <a:srgbClr val="FF0000"/>
                </a:solidFill>
              </a:rPr>
              <a:t>an exchange of cash</a:t>
            </a:r>
            <a:r>
              <a:rPr lang="en-US" sz="2400" dirty="0"/>
              <a:t>. These contracts—called </a:t>
            </a:r>
            <a:r>
              <a:rPr lang="en-US" sz="2400" b="1" dirty="0"/>
              <a:t>non- deliverable forwards </a:t>
            </a:r>
            <a:r>
              <a:rPr lang="en-US" sz="2400" dirty="0"/>
              <a:t>(NDFs), </a:t>
            </a:r>
            <a:r>
              <a:rPr lang="en-US" sz="2400" b="1" dirty="0"/>
              <a:t>cash- settled forwards</a:t>
            </a:r>
            <a:r>
              <a:rPr lang="en-US" sz="2400" dirty="0"/>
              <a:t>, or </a:t>
            </a:r>
            <a:r>
              <a:rPr lang="en-US" sz="2400" b="1" dirty="0"/>
              <a:t>contracts for differences.</a:t>
            </a:r>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800" dirty="0"/>
              <a:t>example</a:t>
            </a:r>
            <a:endParaRPr kumimoji="1" lang="zh-CN" altLang="en-US" sz="48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dirty="0"/>
              <a:t>An investor, Procam Investments, enters a cash-settled forward contract with a financial intermediary to buy 100 ounces of gold at a forward price, F0(T), of $1,792.13 per ounce in three months. </a:t>
            </a:r>
          </a:p>
          <a:p>
            <a:r>
              <a:rPr lang="en" altLang="zh-CN" dirty="0"/>
              <a:t>Today’s spot gold price (</a:t>
            </a:r>
            <a:r>
              <a:rPr lang="en" altLang="zh-CN" i="1" dirty="0"/>
              <a:t>S</a:t>
            </a:r>
            <a:r>
              <a:rPr lang="en" altLang="zh-CN" dirty="0"/>
              <a:t>0) is $1,770 per ounce. </a:t>
            </a:r>
          </a:p>
          <a:p>
            <a:r>
              <a:rPr lang="en" altLang="zh-CN" dirty="0"/>
              <a:t>At contract maturity, the gold price (</a:t>
            </a:r>
            <a:r>
              <a:rPr lang="en" altLang="zh-CN" i="1" dirty="0"/>
              <a:t>ST</a:t>
            </a:r>
            <a:r>
              <a:rPr lang="en" altLang="zh-CN"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normAutofit/>
          </a:bodyPr>
          <a:lstStyle/>
          <a:p>
            <a:r>
              <a:rPr lang="en-US" altLang="zh-CN" sz="4800" dirty="0"/>
              <a:t>practices</a:t>
            </a:r>
            <a:endParaRPr kumimoji="1" lang="zh-CN" altLang="en-US" sz="4800"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a:t>
            </a:r>
            <a:r>
              <a:rPr lang="en-US" dirty="0">
                <a:solidFill>
                  <a:srgbClr val="FF0000"/>
                </a:solidFill>
              </a:rPr>
              <a:t>decrease portfolio duration </a:t>
            </a:r>
            <a:r>
              <a:rPr lang="en-US" dirty="0"/>
              <a:t>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dirty="0"/>
              <a:t>A </a:t>
            </a:r>
            <a:r>
              <a:rPr lang="en-US" sz="1500" dirty="0">
                <a:solidFill>
                  <a:srgbClr val="FF0000"/>
                </a:solidFill>
              </a:rPr>
              <a:t>rise</a:t>
            </a:r>
            <a:r>
              <a:rPr lang="en-US" sz="1500" dirty="0"/>
              <a:t> in the expected forward rates after inception will increase the present value of floating payments, while the fixed swap rate will remain the same.</a:t>
            </a:r>
          </a:p>
          <a:p>
            <a:r>
              <a:rPr lang="en-US" sz="1500" dirty="0">
                <a:latin typeface="Trebuchet MS" panose="020B0603020202020204" pitchFamily="34" charset="0"/>
              </a:rPr>
              <a:t>∑ PV(floating payment) &gt; ∑ PV(fixed payment)</a:t>
            </a:r>
          </a:p>
          <a:p>
            <a:r>
              <a:rPr lang="en-US" sz="1500" dirty="0">
                <a:latin typeface="Trebuchet MS" panose="020B0603020202020204" pitchFamily="34" charset="0"/>
              </a:rPr>
              <a:t>Long(floating receiver fixed payer): MTM gain</a:t>
            </a:r>
          </a:p>
          <a:p>
            <a:r>
              <a:rPr lang="en-US" sz="1500" dirty="0">
                <a:latin typeface="Trebuchet MS" panose="020B0603020202020204" pitchFamily="34" charset="0"/>
              </a:rPr>
              <a:t>Short(fixed receiver floating payer): MTM loss</a:t>
            </a:r>
          </a:p>
          <a:p>
            <a:r>
              <a:rPr lang="en-US" sz="1500" dirty="0"/>
              <a:t>A </a:t>
            </a:r>
            <a:r>
              <a:rPr lang="en-US" sz="1500" dirty="0">
                <a:solidFill>
                  <a:srgbClr val="FF0000"/>
                </a:solidFill>
              </a:rPr>
              <a:t>decline</a:t>
            </a:r>
            <a:r>
              <a:rPr lang="en-US" sz="1500" dirty="0"/>
              <a:t> in the expected forward rates after inception will reduce the present value of floating payments, while the fixed swap rate will remain the same.</a:t>
            </a:r>
          </a:p>
          <a:p>
            <a:r>
              <a:rPr lang="en-US" sz="1500" dirty="0">
                <a:latin typeface="Trebuchet MS" panose="020B0603020202020204" pitchFamily="34" charset="0"/>
              </a:rPr>
              <a:t>∑ PV(floating payment) &lt; ∑ PV(fixed payment)</a:t>
            </a:r>
          </a:p>
          <a:p>
            <a:r>
              <a:rPr lang="en-US" sz="1500" dirty="0">
                <a:latin typeface="Trebuchet MS" panose="020B0603020202020204" pitchFamily="34" charset="0"/>
              </a:rPr>
              <a:t>Long(floating receiver fixed payer): MTM loss</a:t>
            </a:r>
          </a:p>
          <a:p>
            <a:r>
              <a:rPr lang="en-US" sz="1500" dirty="0">
                <a:latin typeface="Trebuchet MS" panose="020B0603020202020204" pitchFamily="34" charset="0"/>
              </a:rPr>
              <a:t>Short(fixed receiver floating payer): MTM gain</a:t>
            </a:r>
          </a:p>
          <a:p>
            <a:endParaRPr lang="en-US" sz="1500" dirty="0"/>
          </a:p>
          <a:p>
            <a:endParaRPr lang="en-US" sz="1500" dirty="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dirty="0" err="1"/>
              <a:t>Esterr</a:t>
            </a:r>
            <a:r>
              <a:rPr lang="en-US" dirty="0"/>
              <a:t> entered a 3.5-year CAD250 million interest rate swap contract under which it </a:t>
            </a:r>
            <a:r>
              <a:rPr lang="en-US" dirty="0">
                <a:solidFill>
                  <a:srgbClr val="FF0000"/>
                </a:solidFill>
              </a:rPr>
              <a:t>pays a fixed quarterly swap </a:t>
            </a:r>
            <a:r>
              <a:rPr lang="en-US" dirty="0"/>
              <a:t>rate of 2.05% and </a:t>
            </a:r>
            <a:r>
              <a:rPr lang="en-US" dirty="0">
                <a:solidFill>
                  <a:srgbClr val="FF0000"/>
                </a:solidFill>
              </a:rPr>
              <a:t>receives three-month CAD MRR</a:t>
            </a:r>
            <a:r>
              <a:rPr lang="en-US" dirty="0"/>
              <a:t>. The fixed swap price of 2.05% paid by </a:t>
            </a:r>
            <a:r>
              <a:rPr lang="en-US" dirty="0" err="1"/>
              <a:t>Esterr</a:t>
            </a:r>
            <a:r>
              <a:rPr lang="en-US" dirty="0"/>
              <a:t> remains constant over the life of the contract.</a:t>
            </a:r>
          </a:p>
          <a:p>
            <a:pPr defTabSz="914400">
              <a:lnSpc>
                <a:spcPct val="90000"/>
              </a:lnSpc>
              <a:spcAft>
                <a:spcPts val="600"/>
              </a:spcAft>
              <a:buClr>
                <a:schemeClr val="accent1"/>
              </a:buClr>
            </a:pPr>
            <a:r>
              <a:rPr lang="en-US" dirty="0"/>
              <a:t>We first consider the passage of time </a:t>
            </a:r>
            <a:r>
              <a:rPr lang="en-US" dirty="0">
                <a:solidFill>
                  <a:srgbClr val="FF0000"/>
                </a:solidFill>
              </a:rPr>
              <a:t>with no change to expected interest rates</a:t>
            </a:r>
            <a:r>
              <a:rPr lang="en-US" dirty="0"/>
              <a:t>. That is, the MRR sets each period based on the implied forward rates at trade inception.</a:t>
            </a:r>
          </a:p>
          <a:p>
            <a:pPr defTabSz="914400">
              <a:lnSpc>
                <a:spcPct val="90000"/>
              </a:lnSpc>
              <a:spcAft>
                <a:spcPts val="600"/>
              </a:spcAft>
              <a:buClr>
                <a:schemeClr val="accent1"/>
              </a:buClr>
            </a:pPr>
            <a:r>
              <a:rPr lang="en-US" dirty="0"/>
              <a:t>Period 1: –CAD968,750 = (0.5% – 2.05%) × CAD250 million × 0.25</a:t>
            </a:r>
          </a:p>
          <a:p>
            <a:pPr defTabSz="914400">
              <a:lnSpc>
                <a:spcPct val="90000"/>
              </a:lnSpc>
              <a:spcAft>
                <a:spcPts val="600"/>
              </a:spcAft>
              <a:buClr>
                <a:schemeClr val="accent1"/>
              </a:buClr>
            </a:pPr>
            <a:r>
              <a:rPr lang="en-US" dirty="0"/>
              <a:t>Period 2: –CAD818,750 = (0.74% – 2.05%) × CAD250 million × 0.25.</a:t>
            </a:r>
          </a:p>
          <a:p>
            <a:pPr defTabSz="914400">
              <a:lnSpc>
                <a:spcPct val="90000"/>
              </a:lnSpc>
              <a:spcAft>
                <a:spcPts val="600"/>
              </a:spcAft>
              <a:buClr>
                <a:schemeClr val="accent1"/>
              </a:buClr>
            </a:pPr>
            <a:endParaRPr lang="en-US" dirty="0"/>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a:xfrm>
            <a:off x="1024128" y="585216"/>
            <a:ext cx="6066818" cy="1499616"/>
          </a:xfrm>
        </p:spPr>
        <p:txBody>
          <a:bodyPr>
            <a:normAutofit/>
          </a:bodyPr>
          <a:lstStyle/>
          <a:p>
            <a:r>
              <a:rPr lang="en-US"/>
              <a:t>Practices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a:xfrm>
                <a:off x="1024128" y="2286000"/>
                <a:ext cx="6066818" cy="4023360"/>
              </a:xfrm>
            </p:spPr>
            <p:txBody>
              <a:bodyPr>
                <a:normAutofit/>
              </a:bodyPr>
              <a:lstStyle/>
              <a:p>
                <a:pPr marL="0" indent="0" fontAlgn="t">
                  <a:spcBef>
                    <a:spcPts val="0"/>
                  </a:spcBef>
                  <a:spcAft>
                    <a:spcPts val="0"/>
                  </a:spcAft>
                  <a:buNone/>
                </a:pPr>
                <a:r>
                  <a:rPr lang="en-US" b="1"/>
                  <a:t>I</a:t>
                </a:r>
                <a:r>
                  <a:rPr lang="en-US"/>
                  <a:t>IFR</a:t>
                </a:r>
                <a:r>
                  <a:rPr lang="en-US" baseline="-25000"/>
                  <a:t>0,1</a:t>
                </a:r>
                <a:r>
                  <a:rPr lang="en-US"/>
                  <a:t>=2.2727%</a:t>
                </a:r>
                <a:endParaRPr lang="en-US">
                  <a:latin typeface="Arial" panose="020B0604020202020204" pitchFamily="34" charset="0"/>
                </a:endParaRPr>
              </a:p>
              <a:p>
                <a:pPr marL="0" fontAlgn="t">
                  <a:spcBef>
                    <a:spcPts val="0"/>
                  </a:spcBef>
                  <a:spcAft>
                    <a:spcPts val="0"/>
                  </a:spcAft>
                </a:pPr>
                <a:r>
                  <a:rPr lang="en-US"/>
                  <a:t>(1+2.2727%)*(1+IFR</a:t>
                </a:r>
                <a:r>
                  <a:rPr lang="en-US" baseline="-25000"/>
                  <a:t>1,1</a:t>
                </a:r>
                <a:r>
                  <a:rPr lang="en-US"/>
                  <a:t>)=(1+3.0323%)</a:t>
                </a:r>
                <a:r>
                  <a:rPr lang="en-US" baseline="30000"/>
                  <a:t>2</a:t>
                </a:r>
                <a:endParaRPr lang="en-US">
                  <a:latin typeface="Arial" panose="020B0604020202020204" pitchFamily="34" charset="0"/>
                </a:endParaRPr>
              </a:p>
              <a:p>
                <a:pPr marL="0" fontAlgn="t">
                  <a:spcBef>
                    <a:spcPts val="0"/>
                  </a:spcBef>
                  <a:spcAft>
                    <a:spcPts val="0"/>
                  </a:spcAft>
                </a:pPr>
                <a:r>
                  <a:rPr lang="en-US"/>
                  <a:t>IFR</a:t>
                </a:r>
                <a:r>
                  <a:rPr lang="en-US" baseline="-25000"/>
                  <a:t>1,1</a:t>
                </a:r>
                <a:r>
                  <a:rPr lang="en-US"/>
                  <a:t>=3.7975%</a:t>
                </a:r>
                <a:endParaRPr lang="en-US">
                  <a:latin typeface="Arial" panose="020B0604020202020204" pitchFamily="34" charset="0"/>
                </a:endParaRPr>
              </a:p>
              <a:p>
                <a:pPr marL="0" fontAlgn="t">
                  <a:spcBef>
                    <a:spcPts val="0"/>
                  </a:spcBef>
                  <a:spcAft>
                    <a:spcPts val="0"/>
                  </a:spcAft>
                </a:pPr>
                <a:r>
                  <a:rPr lang="en-US"/>
                  <a:t>(1+3.0323%)</a:t>
                </a:r>
                <a:r>
                  <a:rPr lang="en-US" baseline="30000"/>
                  <a:t>2</a:t>
                </a:r>
                <a:r>
                  <a:rPr lang="en-US"/>
                  <a:t>*(1+IFR</a:t>
                </a:r>
                <a:r>
                  <a:rPr lang="en-US" baseline="-25000"/>
                  <a:t>2,1</a:t>
                </a:r>
                <a:r>
                  <a:rPr lang="en-US"/>
                  <a:t>)=(1+3.6355%)</a:t>
                </a:r>
                <a:r>
                  <a:rPr lang="en-US" baseline="30000"/>
                  <a:t>3</a:t>
                </a:r>
                <a:endParaRPr lang="en-US">
                  <a:latin typeface="Arial" panose="020B0604020202020204" pitchFamily="34" charset="0"/>
                </a:endParaRPr>
              </a:p>
              <a:p>
                <a:pPr marL="0" fontAlgn="t">
                  <a:spcBef>
                    <a:spcPts val="0"/>
                  </a:spcBef>
                  <a:spcAft>
                    <a:spcPts val="0"/>
                  </a:spcAft>
                </a:pPr>
                <a:r>
                  <a:rPr lang="en-US"/>
                  <a:t>IFR</a:t>
                </a:r>
                <a:r>
                  <a:rPr lang="en-US" baseline="-25000"/>
                  <a:t>2,1</a:t>
                </a:r>
                <a:r>
                  <a:rPr lang="en-US"/>
                  <a:t>=4.8525%</a:t>
                </a:r>
              </a:p>
              <a:p>
                <a:pPr marL="0" fontAlgn="t">
                  <a:spcBef>
                    <a:spcPts val="0"/>
                  </a:spcBef>
                  <a:spcAft>
                    <a:spcPts val="0"/>
                  </a:spcAft>
                </a:pPr>
                <a:endParaRPr lang="en-US">
                  <a:latin typeface="Arial" panose="020B0604020202020204" pitchFamily="34" charset="0"/>
                </a:endParaRPr>
              </a:p>
              <a:p>
                <a:pPr marL="0" fontAlgn="t">
                  <a:spcBef>
                    <a:spcPts val="0"/>
                  </a:spcBef>
                  <a:spcAft>
                    <a:spcPts val="0"/>
                  </a:spcAft>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2.2727%</m:t>
                        </m:r>
                      </m:num>
                      <m:den>
                        <m:r>
                          <a:rPr lang="en-US" b="0" i="1" smtClean="0">
                            <a:latin typeface="Cambria Math" panose="02040503050406030204" pitchFamily="18" charset="0"/>
                          </a:rPr>
                          <m:t>(1+2.2727%)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3.7975%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1+3.0323%</m:t>
                            </m:r>
                          </m:e>
                        </m:d>
                        <m:r>
                          <a:rPr lang="en-US" b="0" i="1" baseline="30000"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4.8525%</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1+3.6355%</m:t>
                            </m:r>
                          </m:e>
                        </m:d>
                        <m:r>
                          <a:rPr lang="en-US" b="0" i="1" baseline="30000" smtClean="0">
                            <a:latin typeface="Cambria Math" panose="02040503050406030204" pitchFamily="18" charset="0"/>
                          </a:rPr>
                          <m:t>3</m:t>
                        </m:r>
                      </m:den>
                    </m:f>
                    <m:r>
                      <a:rPr lang="en-US" b="0" i="1" smtClean="0">
                        <a:latin typeface="Cambria Math" panose="02040503050406030204" pitchFamily="18" charset="0"/>
                      </a:rPr>
                      <m:t>=</m:t>
                    </m:r>
                  </m:oMath>
                </a14:m>
                <a:r>
                  <a:rPr lang="en-US">
                    <a:latin typeface="Arial" panose="020B0604020202020204" pitchFamily="34" charset="0"/>
                  </a:rPr>
                  <a:t> </a:t>
                </a:r>
              </a:p>
              <a:p>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r>
                          <a:rPr lang="en-US" i="1">
                            <a:latin typeface="Cambria Math" panose="02040503050406030204" pitchFamily="18" charset="0"/>
                          </a:rPr>
                          <m:t>(1+2.2727%)</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1+3.0323%</m:t>
                            </m:r>
                          </m:e>
                        </m:d>
                        <m:r>
                          <a:rPr lang="en-US" i="1" baseline="30000">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𝑠𝑤𝑎𝑝</m:t>
                        </m:r>
                        <m:r>
                          <a:rPr lang="en-US" b="0" i="1" smtClean="0">
                            <a:latin typeface="Cambria Math" panose="02040503050406030204" pitchFamily="18" charset="0"/>
                          </a:rPr>
                          <m:t> </m:t>
                        </m:r>
                        <m:r>
                          <a:rPr lang="en-US" b="0" i="1" smtClean="0">
                            <a:latin typeface="Cambria Math" panose="02040503050406030204" pitchFamily="18" charset="0"/>
                          </a:rPr>
                          <m:t>𝑟𝑎𝑡𝑒</m:t>
                        </m:r>
                      </m:num>
                      <m:den>
                        <m:d>
                          <m:dPr>
                            <m:ctrlPr>
                              <a:rPr lang="en-US" i="1">
                                <a:latin typeface="Cambria Math" panose="02040503050406030204" pitchFamily="18" charset="0"/>
                              </a:rPr>
                            </m:ctrlPr>
                          </m:dPr>
                          <m:e>
                            <m:r>
                              <a:rPr lang="en-US" i="1">
                                <a:latin typeface="Cambria Math" panose="02040503050406030204" pitchFamily="18" charset="0"/>
                              </a:rPr>
                              <m:t>1+3.6355%</m:t>
                            </m:r>
                          </m:e>
                        </m:d>
                        <m:r>
                          <a:rPr lang="en-US" i="1" baseline="30000">
                            <a:latin typeface="Cambria Math" panose="02040503050406030204" pitchFamily="18" charset="0"/>
                          </a:rPr>
                          <m:t>3</m:t>
                        </m:r>
                      </m:den>
                    </m:f>
                  </m:oMath>
                </a14:m>
                <a:endParaRPr lang="en-US" dirty="0"/>
              </a:p>
              <a:p>
                <a:r>
                  <a:rPr lang="en-US" dirty="0"/>
                  <a:t>Swap rate=3.605%</a:t>
                </a:r>
              </a:p>
            </p:txBody>
          </p:sp>
        </mc:Choice>
        <mc:Fallback xmlns="">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xfrm>
                <a:off x="1024128" y="2286000"/>
                <a:ext cx="6066818" cy="4023360"/>
              </a:xfrm>
              <a:blipFill>
                <a:blip r:embed="rId2"/>
                <a:stretch>
                  <a:fillRect l="-1879" t="-1893"/>
                </a:stretch>
              </a:blipFill>
            </p:spPr>
            <p:txBody>
              <a:bodyPr/>
              <a:lstStyle/>
              <a:p>
                <a:r>
                  <a:rPr lang="zh-CN" altLang="en-US">
                    <a:noFill/>
                  </a:rPr>
                  <a:t> </a:t>
                </a:r>
              </a:p>
            </p:txBody>
          </p:sp>
        </mc:Fallback>
      </mc:AlternateContent>
      <p:pic>
        <p:nvPicPr>
          <p:cNvPr id="14" name="Picture 4" descr="Close-up of hopscotch on a sidewalk">
            <a:extLst>
              <a:ext uri="{FF2B5EF4-FFF2-40B4-BE49-F238E27FC236}">
                <a16:creationId xmlns:a16="http://schemas.microsoft.com/office/drawing/2014/main" id="{95BA9EB9-9BC4-292B-7F06-686992E3C162}"/>
              </a:ext>
            </a:extLst>
          </p:cNvPr>
          <p:cNvPicPr>
            <a:picLocks noChangeAspect="1"/>
          </p:cNvPicPr>
          <p:nvPr/>
        </p:nvPicPr>
        <p:blipFill rotWithShape="1">
          <a:blip r:embed="rId3"/>
          <a:srcRect l="28138" r="26702" b="-1"/>
          <a:stretch/>
        </p:blipFill>
        <p:spPr>
          <a:xfrm>
            <a:off x="7552266" y="10"/>
            <a:ext cx="4639733" cy="6857990"/>
          </a:xfrm>
          <a:prstGeom prst="rect">
            <a:avLst/>
          </a:prstGeom>
        </p:spPr>
      </p:pic>
    </p:spTree>
    <p:extLst>
      <p:ext uri="{BB962C8B-B14F-4D97-AF65-F5344CB8AC3E}">
        <p14:creationId xmlns:p14="http://schemas.microsoft.com/office/powerpoint/2010/main" val="11871838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a:xfrm>
            <a:off x="1024128" y="2286000"/>
            <a:ext cx="8018271" cy="4023360"/>
          </a:xfrm>
        </p:spPr>
        <p:txBody>
          <a:bodyPr>
            <a:normAutofit/>
          </a:bodyPr>
          <a:lstStyle/>
          <a:p>
            <a:r>
              <a:rPr lang="en-US" sz="1900"/>
              <a:t>Ace’s issuer client has swapped its outstanding fixed-rate debt to floating to match asset portfolio cash flows that generate an MRR-based return. Which of the following statements </a:t>
            </a:r>
            <a:r>
              <a:rPr lang="en-US" sz="1900" i="1"/>
              <a:t>best </a:t>
            </a:r>
            <a:r>
              <a:rPr lang="en-US" sz="1900"/>
              <a:t>describes how Ace’s MTM credit exposure to the issuer changes if interest rates rise immediately following trade inception?</a:t>
            </a:r>
          </a:p>
          <a:p>
            <a:r>
              <a:rPr lang="en-US" sz="1900" b="1"/>
              <a:t>A. </a:t>
            </a:r>
            <a:r>
              <a:rPr lang="en-US" sz="1900"/>
              <a:t>Since the client receives fixed and pays floating swap, it faces an MTM loss on the transaction as rates rise, </a:t>
            </a:r>
            <a:r>
              <a:rPr lang="en-US" sz="1900" i="1"/>
              <a:t>increasing </a:t>
            </a:r>
            <a:r>
              <a:rPr lang="en-US" sz="1900"/>
              <a:t>Ace’s MTM exposure to the client.</a:t>
            </a:r>
          </a:p>
          <a:p>
            <a:r>
              <a:rPr lang="en-US" sz="1900" b="1"/>
              <a:t>B. </a:t>
            </a:r>
            <a:r>
              <a:rPr lang="en-US" sz="1900"/>
              <a:t>Since the client receives fixed and pays floating swap, it faces an MTM gain on the transaction as rates rise, </a:t>
            </a:r>
            <a:r>
              <a:rPr lang="en-US" sz="1900" i="1"/>
              <a:t>decreasing </a:t>
            </a:r>
            <a:r>
              <a:rPr lang="en-US" sz="1900"/>
              <a:t>Ace’s MTM exposure to the client.</a:t>
            </a:r>
          </a:p>
          <a:p>
            <a:r>
              <a:rPr lang="en-US" sz="1900" b="1"/>
              <a:t>C. </a:t>
            </a:r>
            <a:r>
              <a:rPr lang="en-US" sz="1900"/>
              <a:t>Since the swap’s value is equal to the current settlement plus future expected settlement amounts, we do not have enough information to determine whether Ace’s MTM exposure to the client increases or decreases.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891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70A4-C474-45A9-ACCB-C4885D483173}"/>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2C741DC8-EA1E-4466-864E-156FA40ACC65}"/>
              </a:ext>
            </a:extLst>
          </p:cNvPr>
          <p:cNvSpPr>
            <a:spLocks noGrp="1"/>
          </p:cNvSpPr>
          <p:nvPr>
            <p:ph idx="1"/>
          </p:nvPr>
        </p:nvSpPr>
        <p:spPr>
          <a:xfrm>
            <a:off x="1024128" y="2286000"/>
            <a:ext cx="8018271" cy="4023360"/>
          </a:xfrm>
        </p:spPr>
        <p:txBody>
          <a:bodyPr>
            <a:normAutofit/>
          </a:bodyPr>
          <a:lstStyle/>
          <a:p>
            <a:r>
              <a:rPr lang="en-US" dirty="0"/>
              <a:t>This lesson focuses solely on </a:t>
            </a:r>
            <a:r>
              <a:rPr lang="en-US" dirty="0">
                <a:solidFill>
                  <a:srgbClr val="FF0000"/>
                </a:solidFill>
              </a:rPr>
              <a:t>European options </a:t>
            </a:r>
            <a:r>
              <a:rPr lang="en-US" dirty="0"/>
              <a:t>with no additional cost or benefit of owning the underlying asset.</a:t>
            </a:r>
          </a:p>
          <a:p>
            <a:r>
              <a:rPr lang="en-US" dirty="0"/>
              <a:t>An option’s value comprises its </a:t>
            </a:r>
            <a:r>
              <a:rPr lang="en-US" dirty="0">
                <a:solidFill>
                  <a:srgbClr val="FF0000"/>
                </a:solidFill>
              </a:rPr>
              <a:t>exercise value and its time value</a:t>
            </a:r>
            <a:r>
              <a:rPr lang="en-US" dirty="0"/>
              <a:t>. The exercise value is the option’s value if it were immediately exercisable, while the time value captures the possibility that the passage of time and the variability of the underlying price will increase the profitability of exercise at maturity.</a:t>
            </a:r>
          </a:p>
          <a:p>
            <a:r>
              <a:rPr lang="en-US" dirty="0"/>
              <a:t>Option value = exercise value + time value</a:t>
            </a:r>
          </a:p>
          <a:p>
            <a:r>
              <a:rPr lang="en-US" dirty="0"/>
              <a:t>Call option exercise value: MAX(0, S</a:t>
            </a:r>
            <a:r>
              <a:rPr lang="en-US" baseline="-25000" dirty="0"/>
              <a:t>t</a:t>
            </a:r>
            <a:r>
              <a:rPr lang="en-US" dirty="0"/>
              <a:t>-X/(1+r)</a:t>
            </a:r>
            <a:r>
              <a:rPr lang="en-US" baseline="30000" dirty="0"/>
              <a:t>T-t</a:t>
            </a:r>
            <a:r>
              <a:rPr lang="en-US" dirty="0"/>
              <a:t>)</a:t>
            </a:r>
          </a:p>
          <a:p>
            <a:r>
              <a:rPr lang="en-US" dirty="0"/>
              <a:t>Put option exercise value: MAX(0,X/(1+r)</a:t>
            </a:r>
            <a:r>
              <a:rPr lang="en-US" baseline="30000" dirty="0"/>
              <a:t>T-t</a:t>
            </a:r>
            <a:r>
              <a:rPr lang="en-US" dirty="0"/>
              <a:t>-S</a:t>
            </a:r>
            <a:r>
              <a:rPr lang="en-US" baseline="-25000" dirty="0"/>
              <a:t>t</a:t>
            </a:r>
            <a:r>
              <a:rPr lang="en-US" dirty="0"/>
              <a: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154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7A87-5565-4DA1-85D0-D16D96A4F356}"/>
              </a:ext>
            </a:extLst>
          </p:cNvPr>
          <p:cNvSpPr>
            <a:spLocks noGrp="1"/>
          </p:cNvSpPr>
          <p:nvPr>
            <p:ph type="title"/>
          </p:nvPr>
        </p:nvSpPr>
        <p:spPr>
          <a:xfrm>
            <a:off x="1024128" y="585216"/>
            <a:ext cx="8018272" cy="1499616"/>
          </a:xfrm>
        </p:spPr>
        <p:txBody>
          <a:bodyPr>
            <a:normAutofit/>
          </a:bodyPr>
          <a:lstStyle/>
          <a:p>
            <a:r>
              <a:rPr lang="en-US" sz="3600" dirty="0"/>
              <a:t>Pricing and valuation of option</a:t>
            </a:r>
            <a:br>
              <a:rPr lang="en-US" dirty="0"/>
            </a:br>
            <a:r>
              <a:rPr lang="en-US" sz="2800" dirty="0"/>
              <a:t>exercise value</a:t>
            </a:r>
          </a:p>
        </p:txBody>
      </p:sp>
      <p:sp>
        <p:nvSpPr>
          <p:cNvPr id="3" name="Content Placeholder 2">
            <a:extLst>
              <a:ext uri="{FF2B5EF4-FFF2-40B4-BE49-F238E27FC236}">
                <a16:creationId xmlns:a16="http://schemas.microsoft.com/office/drawing/2014/main" id="{D619F4B7-260A-41A6-B444-5B69257AA0D9}"/>
              </a:ext>
            </a:extLst>
          </p:cNvPr>
          <p:cNvSpPr>
            <a:spLocks noGrp="1"/>
          </p:cNvSpPr>
          <p:nvPr>
            <p:ph idx="1"/>
          </p:nvPr>
        </p:nvSpPr>
        <p:spPr>
          <a:xfrm>
            <a:off x="1024128" y="2286000"/>
            <a:ext cx="8018271" cy="4023360"/>
          </a:xfrm>
        </p:spPr>
        <p:txBody>
          <a:bodyPr>
            <a:normAutofit/>
          </a:bodyPr>
          <a:lstStyle/>
          <a:p>
            <a:r>
              <a:rPr lang="en-US" sz="2800" dirty="0"/>
              <a:t>Consider the earlier case of a one-year put option with an exercise price (X) of EUR 1,000, an initial price of EUR 990, and a risk-free rate of 1%. What is the exercise value of the option in six months if the spot price (St) equals EUR 950?</a:t>
            </a:r>
          </a:p>
          <a:p>
            <a:r>
              <a:rPr lang="en-US" dirty="0"/>
              <a:t>Exercise value=MAX(0,1000/(1+1%)</a:t>
            </a:r>
            <a:r>
              <a:rPr lang="en-US" baseline="30000" dirty="0"/>
              <a:t>0.5</a:t>
            </a:r>
            <a:r>
              <a:rPr lang="en-US" dirty="0"/>
              <a:t>-950)=45.04</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849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9608</TotalTime>
  <Words>12839</Words>
  <Application>Microsoft Office PowerPoint</Application>
  <PresentationFormat>Widescreen</PresentationFormat>
  <Paragraphs>1145</Paragraphs>
  <Slides>143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143</vt:i4>
      </vt:variant>
    </vt:vector>
  </HeadingPairs>
  <TitlesOfParts>
    <vt:vector size="152" baseType="lpstr">
      <vt:lpstr>Tw Cen MT</vt:lpstr>
      <vt:lpstr>Tw Cen MT Condensed</vt:lpstr>
      <vt:lpstr>华文仿宋</vt:lpstr>
      <vt:lpstr>Arial</vt:lpstr>
      <vt:lpstr>Cambria Math</vt:lpstr>
      <vt:lpstr>Trebuchet MS</vt:lpstr>
      <vt:lpstr>Wingdings</vt:lpstr>
      <vt:lpstr>Wingdings 3</vt:lpstr>
      <vt:lpstr>积分</vt:lpstr>
      <vt:lpstr>Derivatives</vt:lpstr>
      <vt:lpstr>Derivatives</vt:lpstr>
      <vt:lpstr>Forward</vt:lpstr>
      <vt:lpstr>Forward</vt:lpstr>
      <vt:lpstr>example</vt:lpstr>
      <vt:lpstr>Forward</vt:lpstr>
      <vt:lpstr>Forward</vt:lpstr>
      <vt:lpstr>example</vt:lpstr>
      <vt:lpstr>practices</vt:lpstr>
      <vt:lpstr>practices</vt:lpstr>
      <vt:lpstr>Futures</vt:lpstr>
      <vt:lpstr>Futures</vt:lpstr>
      <vt:lpstr>Futures</vt:lpstr>
      <vt:lpstr>example</vt:lpstr>
      <vt:lpstr>Futures</vt:lpstr>
      <vt:lpstr>Futures</vt:lpstr>
      <vt:lpstr>Futures</vt:lpstr>
      <vt:lpstr>example</vt:lpstr>
      <vt:lpstr>practices</vt:lpstr>
      <vt:lpstr>Swap</vt:lpstr>
      <vt:lpstr>Swap</vt:lpstr>
      <vt:lpstr>Swap</vt:lpstr>
      <vt:lpstr>Swap</vt:lpstr>
      <vt:lpstr>example</vt:lpstr>
      <vt:lpstr>Swap</vt:lpstr>
      <vt:lpstr>practices</vt:lpstr>
      <vt:lpstr>practices</vt:lpstr>
      <vt:lpstr>Option</vt:lpstr>
      <vt:lpstr>Call Option</vt:lpstr>
      <vt:lpstr>Call Option</vt:lpstr>
      <vt:lpstr>Call Option</vt:lpstr>
      <vt:lpstr>Call Option</vt:lpstr>
      <vt:lpstr> Practices </vt:lpstr>
      <vt:lpstr>Practices</vt:lpstr>
      <vt:lpstr>Put Option</vt:lpstr>
      <vt:lpstr>Put Option</vt:lpstr>
      <vt:lpstr>Put Option</vt:lpstr>
      <vt:lpstr>Option</vt:lpstr>
      <vt:lpstr>Option</vt:lpstr>
      <vt:lpstr>Option</vt:lpstr>
      <vt:lpstr>Practices</vt:lpstr>
      <vt:lpstr>practices</vt:lpstr>
      <vt:lpstr>  credit derivatives  </vt:lpstr>
      <vt:lpstr>Credit Derivatives</vt:lpstr>
      <vt:lpstr>Credit Derivatives</vt:lpstr>
      <vt:lpstr>Credit Derivatives</vt:lpstr>
      <vt:lpstr>practices</vt:lpstr>
      <vt:lpstr>Forward commitment and contingent claim</vt:lpstr>
      <vt:lpstr>Forward commitment and contingent claim</vt:lpstr>
      <vt:lpstr>practices</vt:lpstr>
      <vt:lpstr>practices</vt:lpstr>
      <vt:lpstr>practices</vt:lpstr>
      <vt:lpstr>practices</vt:lpstr>
      <vt:lpstr>Pricing and valuation of derivatives</vt:lpstr>
      <vt:lpstr>Pricing and valuation of forward</vt:lpstr>
      <vt:lpstr>Pricing and valuation of forward</vt:lpstr>
      <vt:lpstr>practices</vt:lpstr>
      <vt:lpstr>Pricing and valuation of forward</vt:lpstr>
      <vt:lpstr>practices</vt:lpstr>
      <vt:lpstr>Pricing and valuation of forward</vt:lpstr>
      <vt:lpstr>Pricing and valuation of forward</vt:lpstr>
      <vt:lpstr>practices</vt:lpstr>
      <vt:lpstr>practices</vt:lpstr>
      <vt:lpstr>Pricing and valuation of forward</vt:lpstr>
      <vt:lpstr>practices</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Pricing and valuation of option exercise value</vt:lpstr>
      <vt:lpstr>Pricing and valuation of option exercise value</vt:lpstr>
      <vt:lpstr>Pricing and valuation of option time value</vt:lpstr>
      <vt:lpstr>Pricing and valuation of option time value</vt:lpstr>
      <vt:lpstr>Pricing and valuation of option moneyness</vt:lpstr>
      <vt:lpstr>Pricing and valuation of option moneyness</vt:lpstr>
      <vt:lpstr>Pricing and valuation of option upper and lower bound</vt:lpstr>
      <vt:lpstr>Pricing and valuation of option upper and lower bound</vt:lpstr>
      <vt:lpstr>Pricing and valuation of option upper and lower bound</vt:lpstr>
      <vt:lpstr>Pricing and valuation of option replication</vt:lpstr>
      <vt:lpstr>Pricing and valuation of option factors affect option value</vt:lpstr>
      <vt:lpstr>practices</vt:lpstr>
      <vt:lpstr>practices</vt:lpstr>
      <vt:lpstr>Put-call parity</vt:lpstr>
      <vt:lpstr>Put-call parity</vt:lpstr>
      <vt:lpstr>Put-call parity</vt:lpstr>
      <vt:lpstr>Put-call parity</vt:lpstr>
      <vt:lpstr>PUT–CALL FORWARD PARITY</vt:lpstr>
      <vt:lpstr>PUT–CALL FORWARD PARITY</vt:lpstr>
      <vt:lpstr>Put-call parity applications: firm value</vt:lpstr>
      <vt:lpstr>Put-call parity applications: firm value</vt:lpstr>
      <vt:lpstr>One-period binomial model</vt:lpstr>
      <vt:lpstr>no-arbitrage pricing</vt:lpstr>
      <vt:lpstr>One-period binomial model no-arbitrage pricing</vt:lpstr>
      <vt:lpstr>One-period binomial model no-arbitrage pricing</vt:lpstr>
      <vt:lpstr>One-period binomial model no-arbitrage pricing</vt:lpstr>
      <vt:lpstr>One-period binomial model RISK-NEUTRAl pricing</vt:lpstr>
      <vt:lpstr>One-period binomial model RISK-NEUTRAl pricing</vt:lpstr>
      <vt:lpstr>practices</vt:lpstr>
      <vt:lpstr>Practices</vt:lpstr>
      <vt:lpstr>practices</vt:lpstr>
      <vt:lpstr>derivatives</vt:lpstr>
      <vt:lpstr>Derivative markets</vt:lpstr>
      <vt:lpstr>Derivative markets</vt:lpstr>
      <vt:lpstr>Derivative underlying</vt:lpstr>
      <vt:lpstr>practices</vt:lpstr>
      <vt:lpstr>practices</vt:lpstr>
      <vt:lpstr>practices</vt:lpstr>
      <vt:lpstr>Derivative benefits</vt:lpstr>
      <vt:lpstr>Derivative risks</vt:lpstr>
      <vt:lpstr>Issuer use of derivatives</vt:lpstr>
      <vt:lpstr>Investor use of derivatives </vt:lpstr>
      <vt:lpstr>arbitrage</vt:lpstr>
      <vt:lpstr>arbitrage</vt:lpstr>
      <vt:lpstr>arbitrage</vt:lpstr>
      <vt:lpstr>replication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84</cp:revision>
  <dcterms:created xsi:type="dcterms:W3CDTF">2022-09-20T13:38:21Z</dcterms:created>
  <dcterms:modified xsi:type="dcterms:W3CDTF">2023-07-14T06:25:39Z</dcterms:modified>
</cp:coreProperties>
</file>